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62" r:id="rId4"/>
  </p:sldMasterIdLst>
  <p:handoutMasterIdLst>
    <p:handoutMasterId r:id="rId20"/>
  </p:handoutMasterIdLst>
  <p:sldIdLst>
    <p:sldId id="266" r:id="rId5"/>
    <p:sldId id="277" r:id="rId6"/>
    <p:sldId id="267" r:id="rId7"/>
    <p:sldId id="260" r:id="rId8"/>
    <p:sldId id="284" r:id="rId9"/>
    <p:sldId id="268" r:id="rId10"/>
    <p:sldId id="282" r:id="rId11"/>
    <p:sldId id="269" r:id="rId12"/>
    <p:sldId id="270" r:id="rId13"/>
    <p:sldId id="271" r:id="rId14"/>
    <p:sldId id="272" r:id="rId15"/>
    <p:sldId id="273" r:id="rId16"/>
    <p:sldId id="274" r:id="rId17"/>
    <p:sldId id="275" r:id="rId18"/>
    <p:sldId id="276" r:id="rId19"/>
  </p:sldIdLst>
  <p:sldSz cx="9144000" cy="6858000" type="screen4x3"/>
  <p:notesSz cx="9982200"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91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3" autoAdjust="0"/>
    <p:restoredTop sz="94688" autoAdjust="0"/>
  </p:normalViewPr>
  <p:slideViewPr>
    <p:cSldViewPr snapToGrid="0" snapToObjects="1">
      <p:cViewPr varScale="1">
        <p:scale>
          <a:sx n="62" d="100"/>
          <a:sy n="62" d="100"/>
        </p:scale>
        <p:origin x="1428"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25620" cy="339884"/>
          </a:xfrm>
          <a:prstGeom prst="rect">
            <a:avLst/>
          </a:prstGeom>
        </p:spPr>
        <p:txBody>
          <a:bodyPr vert="horz" lIns="91440" tIns="45720" rIns="91440" bIns="45720" rtlCol="0"/>
          <a:lstStyle>
            <a:lvl1pPr algn="l">
              <a:defRPr sz="1200"/>
            </a:lvl1pPr>
          </a:lstStyle>
          <a:p>
            <a:endParaRPr lang="en-US" dirty="0">
              <a:latin typeface="Segoe UI"/>
            </a:endParaRPr>
          </a:p>
        </p:txBody>
      </p:sp>
      <p:sp>
        <p:nvSpPr>
          <p:cNvPr id="3" name="Date Placeholder 2"/>
          <p:cNvSpPr>
            <a:spLocks noGrp="1"/>
          </p:cNvSpPr>
          <p:nvPr>
            <p:ph type="dt" sz="quarter" idx="1"/>
          </p:nvPr>
        </p:nvSpPr>
        <p:spPr>
          <a:xfrm>
            <a:off x="5654271" y="0"/>
            <a:ext cx="4325620" cy="339884"/>
          </a:xfrm>
          <a:prstGeom prst="rect">
            <a:avLst/>
          </a:prstGeom>
        </p:spPr>
        <p:txBody>
          <a:bodyPr vert="horz" lIns="91440" tIns="45720" rIns="91440" bIns="45720" rtlCol="0"/>
          <a:lstStyle>
            <a:lvl1pPr algn="r">
              <a:defRPr sz="1200"/>
            </a:lvl1pPr>
          </a:lstStyle>
          <a:p>
            <a:fld id="{66B08268-E04B-8A42-9861-54B4356F8F31}" type="datetimeFigureOut">
              <a:rPr lang="en-US" smtClean="0">
                <a:latin typeface="Segoe UI"/>
              </a:rPr>
              <a:pPr/>
              <a:t>2/1/2023</a:t>
            </a:fld>
            <a:endParaRPr lang="en-US" dirty="0">
              <a:latin typeface="Segoe UI"/>
            </a:endParaRPr>
          </a:p>
        </p:txBody>
      </p:sp>
      <p:sp>
        <p:nvSpPr>
          <p:cNvPr id="4" name="Footer Placeholder 3"/>
          <p:cNvSpPr>
            <a:spLocks noGrp="1"/>
          </p:cNvSpPr>
          <p:nvPr>
            <p:ph type="ftr" sz="quarter" idx="2"/>
          </p:nvPr>
        </p:nvSpPr>
        <p:spPr>
          <a:xfrm>
            <a:off x="1" y="6456612"/>
            <a:ext cx="4325620" cy="339884"/>
          </a:xfrm>
          <a:prstGeom prst="rect">
            <a:avLst/>
          </a:prstGeom>
        </p:spPr>
        <p:txBody>
          <a:bodyPr vert="horz" lIns="91440" tIns="45720" rIns="91440" bIns="45720" rtlCol="0" anchor="b"/>
          <a:lstStyle>
            <a:lvl1pPr algn="l">
              <a:defRPr sz="1200"/>
            </a:lvl1pPr>
          </a:lstStyle>
          <a:p>
            <a:endParaRPr lang="en-US" dirty="0">
              <a:latin typeface="Segoe UI"/>
            </a:endParaRPr>
          </a:p>
        </p:txBody>
      </p:sp>
      <p:sp>
        <p:nvSpPr>
          <p:cNvPr id="5" name="Slide Number Placeholder 4"/>
          <p:cNvSpPr>
            <a:spLocks noGrp="1"/>
          </p:cNvSpPr>
          <p:nvPr>
            <p:ph type="sldNum" sz="quarter" idx="3"/>
          </p:nvPr>
        </p:nvSpPr>
        <p:spPr>
          <a:xfrm>
            <a:off x="5654271" y="6456612"/>
            <a:ext cx="4325620" cy="339884"/>
          </a:xfrm>
          <a:prstGeom prst="rect">
            <a:avLst/>
          </a:prstGeom>
        </p:spPr>
        <p:txBody>
          <a:bodyPr vert="horz" lIns="91440" tIns="45720" rIns="91440" bIns="45720" rtlCol="0" anchor="b"/>
          <a:lstStyle>
            <a:lvl1pPr algn="r">
              <a:defRPr sz="1200"/>
            </a:lvl1pPr>
          </a:lstStyle>
          <a:p>
            <a:fld id="{E6EE47A6-CF1C-3740-90D1-201F0F097C7A}" type="slidenum">
              <a:rPr lang="en-US" smtClean="0">
                <a:latin typeface="Segoe UI"/>
              </a:rPr>
              <a:pPr/>
              <a:t>‹#›</a:t>
            </a:fld>
            <a:endParaRPr lang="en-US" dirty="0">
              <a:latin typeface="Segoe UI"/>
            </a:endParaRPr>
          </a:p>
        </p:txBody>
      </p:sp>
    </p:spTree>
    <p:extLst>
      <p:ext uri="{BB962C8B-B14F-4D97-AF65-F5344CB8AC3E}">
        <p14:creationId xmlns:p14="http://schemas.microsoft.com/office/powerpoint/2010/main" val="193077684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0T13:32:02.80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0T13:32:05.20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itle Placeholder 10"/>
          <p:cNvSpPr>
            <a:spLocks noGrp="1"/>
          </p:cNvSpPr>
          <p:nvPr>
            <p:ph type="title" hasCustomPrompt="1"/>
          </p:nvPr>
        </p:nvSpPr>
        <p:spPr>
          <a:xfrm>
            <a:off x="457200" y="1652947"/>
            <a:ext cx="8229600" cy="1143000"/>
          </a:xfrm>
          <a:prstGeom prst="rect">
            <a:avLst/>
          </a:prstGeom>
        </p:spPr>
        <p:txBody>
          <a:bodyPr vert="horz" lIns="91440" tIns="45720" rIns="91440" bIns="45720" rtlCol="0" anchor="b">
            <a:normAutofit/>
          </a:bodyPr>
          <a:lstStyle>
            <a:lvl1pPr>
              <a:defRPr>
                <a:latin typeface="Segoe UI"/>
                <a:cs typeface="Segoe UI"/>
              </a:defRPr>
            </a:lvl1pPr>
          </a:lstStyle>
          <a:p>
            <a:r>
              <a:rPr lang="en-US" dirty="0"/>
              <a:t>Click to add title</a:t>
            </a:r>
          </a:p>
        </p:txBody>
      </p:sp>
      <p:sp>
        <p:nvSpPr>
          <p:cNvPr id="18" name="Text Placeholder 17"/>
          <p:cNvSpPr>
            <a:spLocks noGrp="1"/>
          </p:cNvSpPr>
          <p:nvPr>
            <p:ph type="body" sz="quarter" idx="10"/>
          </p:nvPr>
        </p:nvSpPr>
        <p:spPr>
          <a:xfrm>
            <a:off x="457200" y="2834047"/>
            <a:ext cx="8229600" cy="1006475"/>
          </a:xfrm>
          <a:prstGeom prst="rect">
            <a:avLst/>
          </a:prstGeom>
        </p:spPr>
        <p:txBody>
          <a:bodyPr vert="horz" anchor="t"/>
          <a:lstStyle>
            <a:lvl1pPr>
              <a:defRPr sz="2200">
                <a:solidFill>
                  <a:schemeClr val="bg1"/>
                </a:solidFill>
                <a:latin typeface="Segoe UI"/>
                <a:cs typeface="Segoe UI"/>
              </a:defRPr>
            </a:lvl1pPr>
          </a:lstStyle>
          <a:p>
            <a:pPr lvl="0"/>
            <a:endParaRPr lang="en-US" dirty="0"/>
          </a:p>
        </p:txBody>
      </p:sp>
    </p:spTree>
    <p:extLst>
      <p:ext uri="{BB962C8B-B14F-4D97-AF65-F5344CB8AC3E}">
        <p14:creationId xmlns:p14="http://schemas.microsoft.com/office/powerpoint/2010/main" val="2818376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latin typeface="Segoe UI"/>
                <a:cs typeface="Segoe UI"/>
              </a:defRPr>
            </a:lvl1pPr>
            <a:lvl2pPr>
              <a:defRPr>
                <a:latin typeface="Segoe UI"/>
                <a:cs typeface="Segoe UI"/>
              </a:defRPr>
            </a:lvl2pPr>
            <a:lvl3pPr>
              <a:defRPr>
                <a:latin typeface="Segoe UI"/>
                <a:cs typeface="Segoe UI"/>
              </a:defRPr>
            </a:lvl3pPr>
            <a:lvl4pPr>
              <a:defRPr>
                <a:latin typeface="Segoe UI"/>
                <a:cs typeface="Segoe UI"/>
              </a:defRPr>
            </a:lvl4pPr>
            <a:lvl5pP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ACAE2E97-6EDD-5E45-BABC-2D855DB431AB}"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170F8-D265-F943-B2EE-D1B2267A6256}" type="slidenum">
              <a:rPr lang="en-US" smtClean="0"/>
              <a:t>‹#›</a:t>
            </a:fld>
            <a:endParaRPr lang="en-US"/>
          </a:p>
        </p:txBody>
      </p:sp>
      <p:sp>
        <p:nvSpPr>
          <p:cNvPr id="7" name="Title Placeholder 1"/>
          <p:cNvSpPr>
            <a:spLocks noGrp="1"/>
          </p:cNvSpPr>
          <p:nvPr>
            <p:ph type="title"/>
          </p:nvPr>
        </p:nvSpPr>
        <p:spPr>
          <a:xfrm>
            <a:off x="457200" y="274638"/>
            <a:ext cx="6096000" cy="1143000"/>
          </a:xfrm>
          <a:prstGeom prst="rect">
            <a:avLst/>
          </a:prstGeom>
        </p:spPr>
        <p:txBody>
          <a:bodyPr vert="horz" lIns="91440" tIns="45720" rIns="91440" bIns="45720" rtlCol="0" anchor="b">
            <a:normAutofit/>
          </a:bodyPr>
          <a:lstStyle>
            <a:lvl1pPr>
              <a:defRPr>
                <a:latin typeface="Segoe UI"/>
                <a:cs typeface="Segoe UI"/>
              </a:defRPr>
            </a:lvl1pPr>
          </a:lstStyle>
          <a:p>
            <a:r>
              <a:rPr lang="en-GB" dirty="0"/>
              <a:t>Click to edit Master title style</a:t>
            </a:r>
            <a:endParaRPr lang="en-US" dirty="0"/>
          </a:p>
        </p:txBody>
      </p:sp>
    </p:spTree>
    <p:extLst>
      <p:ext uri="{BB962C8B-B14F-4D97-AF65-F5344CB8AC3E}">
        <p14:creationId xmlns:p14="http://schemas.microsoft.com/office/powerpoint/2010/main" val="957514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Segoe UI" panose="020B0502040204020203" pitchFamily="34" charset="0"/>
                <a:ea typeface="Segoe UI" panose="020B0502040204020203" pitchFamily="34" charset="0"/>
                <a:cs typeface="Segoe UI" panose="020B0502040204020203"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Segoe UI"/>
                <a:cs typeface="Segoe U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ACAE2E97-6EDD-5E45-BABC-2D855DB431AB}"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170F8-D265-F943-B2EE-D1B2267A6256}" type="slidenum">
              <a:rPr lang="en-US" smtClean="0"/>
              <a:t>‹#›</a:t>
            </a:fld>
            <a:endParaRPr lang="en-US"/>
          </a:p>
        </p:txBody>
      </p:sp>
    </p:spTree>
    <p:extLst>
      <p:ext uri="{BB962C8B-B14F-4D97-AF65-F5344CB8AC3E}">
        <p14:creationId xmlns:p14="http://schemas.microsoft.com/office/powerpoint/2010/main" val="175993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Segoe UI"/>
                <a:cs typeface="Segoe UI"/>
              </a:defRPr>
            </a:lvl1pPr>
          </a:lstStyle>
          <a:p>
            <a:r>
              <a:rPr lang="en-GB" dirty="0"/>
              <a:t>Click to edit Master title style</a:t>
            </a:r>
            <a:endParaRPr lang="en-US" dirty="0"/>
          </a:p>
        </p:txBody>
      </p:sp>
      <p:sp>
        <p:nvSpPr>
          <p:cNvPr id="3" name="Content Placeholder 2"/>
          <p:cNvSpPr>
            <a:spLocks noGrp="1"/>
          </p:cNvSpPr>
          <p:nvPr>
            <p:ph sz="half" idx="1"/>
          </p:nvPr>
        </p:nvSpPr>
        <p:spPr>
          <a:xfrm>
            <a:off x="457200" y="1905001"/>
            <a:ext cx="4038600" cy="4330700"/>
          </a:xfrm>
          <a:prstGeom prst="rect">
            <a:avLst/>
          </a:prstGeom>
        </p:spPr>
        <p:txBody>
          <a:bodyPr/>
          <a:lstStyle>
            <a:lvl1pPr>
              <a:defRPr sz="2800">
                <a:latin typeface="Segoe UI"/>
              </a:defRPr>
            </a:lvl1pPr>
            <a:lvl2pPr>
              <a:defRPr sz="2400">
                <a:latin typeface="Segoe UI"/>
              </a:defRPr>
            </a:lvl2pPr>
            <a:lvl3pPr>
              <a:defRPr sz="2000">
                <a:latin typeface="Segoe UI"/>
              </a:defRPr>
            </a:lvl3pPr>
            <a:lvl4pPr>
              <a:defRPr sz="1800">
                <a:latin typeface="Segoe UI"/>
              </a:defRPr>
            </a:lvl4pPr>
            <a:lvl5pPr>
              <a:defRPr sz="1800">
                <a:latin typeface="Segoe UI"/>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905000"/>
            <a:ext cx="4038600" cy="4330701"/>
          </a:xfrm>
          <a:prstGeom prst="rect">
            <a:avLst/>
          </a:prstGeom>
        </p:spPr>
        <p:txBody>
          <a:bodyPr/>
          <a:lstStyle>
            <a:lvl1pPr>
              <a:defRPr sz="2800">
                <a:latin typeface="Segoe UI"/>
              </a:defRPr>
            </a:lvl1pPr>
            <a:lvl2pPr>
              <a:defRPr sz="2400">
                <a:latin typeface="Segoe UI"/>
              </a:defRPr>
            </a:lvl2pPr>
            <a:lvl3pPr>
              <a:defRPr sz="2000">
                <a:latin typeface="Segoe UI"/>
              </a:defRPr>
            </a:lvl3pPr>
            <a:lvl4pPr>
              <a:defRPr sz="1800">
                <a:latin typeface="Segoe UI"/>
              </a:defRPr>
            </a:lvl4pPr>
            <a:lvl5pPr>
              <a:defRPr sz="1800">
                <a:latin typeface="Segoe UI"/>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ACAE2E97-6EDD-5E45-BABC-2D855DB431AB}"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170F8-D265-F943-B2EE-D1B2267A6256}" type="slidenum">
              <a:rPr lang="en-US" smtClean="0"/>
              <a:t>‹#›</a:t>
            </a:fld>
            <a:endParaRPr lang="en-US"/>
          </a:p>
        </p:txBody>
      </p:sp>
    </p:spTree>
    <p:extLst>
      <p:ext uri="{BB962C8B-B14F-4D97-AF65-F5344CB8AC3E}">
        <p14:creationId xmlns:p14="http://schemas.microsoft.com/office/powerpoint/2010/main" val="978775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Segoe UI"/>
                <a:cs typeface="Segoe UI"/>
              </a:defRPr>
            </a:lvl1pPr>
          </a:lstStyle>
          <a:p>
            <a:r>
              <a:rPr lang="en-GB" dirty="0"/>
              <a:t>Click to edit Master title style</a:t>
            </a:r>
            <a:endParaRPr lang="en-US" dirty="0"/>
          </a:p>
        </p:txBody>
      </p:sp>
      <p:sp>
        <p:nvSpPr>
          <p:cNvPr id="3" name="Text Placeholder 2"/>
          <p:cNvSpPr>
            <a:spLocks noGrp="1"/>
          </p:cNvSpPr>
          <p:nvPr>
            <p:ph type="body" idx="1"/>
          </p:nvPr>
        </p:nvSpPr>
        <p:spPr>
          <a:xfrm>
            <a:off x="457200" y="1712913"/>
            <a:ext cx="4040188" cy="639762"/>
          </a:xfrm>
          <a:prstGeom prst="rect">
            <a:avLst/>
          </a:prstGeom>
        </p:spPr>
        <p:txBody>
          <a:bodyPr anchor="b"/>
          <a:lstStyle>
            <a:lvl1pPr marL="0" indent="0">
              <a:buNone/>
              <a:defRPr sz="2400" b="1">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352675"/>
            <a:ext cx="4040188" cy="3951288"/>
          </a:xfrm>
          <a:prstGeom prst="rect">
            <a:avLst/>
          </a:prstGeom>
        </p:spPr>
        <p:txBody>
          <a:bodyPr/>
          <a:lstStyle>
            <a:lvl1pPr>
              <a:defRPr sz="2400">
                <a:latin typeface="Segoe UI"/>
                <a:cs typeface="Segoe UI"/>
              </a:defRPr>
            </a:lvl1pPr>
            <a:lvl2pPr>
              <a:defRPr sz="2000">
                <a:latin typeface="Segoe UI"/>
                <a:cs typeface="Segoe UI"/>
              </a:defRPr>
            </a:lvl2pPr>
            <a:lvl3pPr>
              <a:defRPr sz="1800">
                <a:latin typeface="Segoe UI"/>
                <a:cs typeface="Segoe UI"/>
              </a:defRPr>
            </a:lvl3pPr>
            <a:lvl4pPr>
              <a:defRPr sz="1600">
                <a:latin typeface="Segoe UI"/>
                <a:cs typeface="Segoe UI"/>
              </a:defRPr>
            </a:lvl4pPr>
            <a:lvl5pPr>
              <a:defRPr sz="1600">
                <a:latin typeface="Segoe UI"/>
                <a:cs typeface="Segoe UI"/>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5" y="1712913"/>
            <a:ext cx="4041775" cy="639762"/>
          </a:xfrm>
          <a:prstGeom prst="rect">
            <a:avLst/>
          </a:prstGeom>
        </p:spPr>
        <p:txBody>
          <a:bodyPr anchor="b"/>
          <a:lstStyle>
            <a:lvl1pPr marL="0" indent="0">
              <a:buNone/>
              <a:defRPr sz="2400" b="1">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5" y="2352675"/>
            <a:ext cx="4041775" cy="3951288"/>
          </a:xfrm>
          <a:prstGeom prst="rect">
            <a:avLst/>
          </a:prstGeom>
        </p:spPr>
        <p:txBody>
          <a:bodyPr/>
          <a:lstStyle>
            <a:lvl1pPr>
              <a:defRPr sz="2400">
                <a:latin typeface="Segoe UI"/>
                <a:cs typeface="Segoe UI"/>
              </a:defRPr>
            </a:lvl1pPr>
            <a:lvl2pPr>
              <a:defRPr sz="2000">
                <a:latin typeface="Segoe UI"/>
                <a:cs typeface="Segoe UI"/>
              </a:defRPr>
            </a:lvl2pPr>
            <a:lvl3pPr>
              <a:defRPr sz="1800">
                <a:latin typeface="Segoe UI"/>
                <a:cs typeface="Segoe UI"/>
              </a:defRPr>
            </a:lvl3pPr>
            <a:lvl4pPr>
              <a:defRPr sz="1600">
                <a:latin typeface="Segoe UI"/>
                <a:cs typeface="Segoe UI"/>
              </a:defRPr>
            </a:lvl4pPr>
            <a:lvl5pPr>
              <a:defRPr sz="1600">
                <a:latin typeface="Segoe UI"/>
                <a:cs typeface="Segoe UI"/>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ACAE2E97-6EDD-5E45-BABC-2D855DB431AB}" type="datetimeFigureOut">
              <a:rPr lang="en-US" smtClean="0"/>
              <a:t>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6170F8-D265-F943-B2EE-D1B2267A6256}" type="slidenum">
              <a:rPr lang="en-US" smtClean="0"/>
              <a:t>‹#›</a:t>
            </a:fld>
            <a:endParaRPr lang="en-US"/>
          </a:p>
        </p:txBody>
      </p:sp>
    </p:spTree>
    <p:extLst>
      <p:ext uri="{BB962C8B-B14F-4D97-AF65-F5344CB8AC3E}">
        <p14:creationId xmlns:p14="http://schemas.microsoft.com/office/powerpoint/2010/main" val="873698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Segoe UI"/>
                <a:cs typeface="Segoe UI"/>
              </a:defRPr>
            </a:lvl1p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ACAE2E97-6EDD-5E45-BABC-2D855DB431AB}" type="datetimeFigureOut">
              <a:rPr lang="en-US" smtClean="0"/>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6170F8-D265-F943-B2EE-D1B2267A6256}" type="slidenum">
              <a:rPr lang="en-US" smtClean="0"/>
              <a:t>‹#›</a:t>
            </a:fld>
            <a:endParaRPr lang="en-US"/>
          </a:p>
        </p:txBody>
      </p:sp>
    </p:spTree>
    <p:extLst>
      <p:ext uri="{BB962C8B-B14F-4D97-AF65-F5344CB8AC3E}">
        <p14:creationId xmlns:p14="http://schemas.microsoft.com/office/powerpoint/2010/main" val="867931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E2E97-6EDD-5E45-BABC-2D855DB431AB}" type="datetimeFigureOut">
              <a:rPr lang="en-US" smtClean="0"/>
              <a:t>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6170F8-D265-F943-B2EE-D1B2267A6256}" type="slidenum">
              <a:rPr lang="en-US" smtClean="0"/>
              <a:t>‹#›</a:t>
            </a:fld>
            <a:endParaRPr lang="en-US"/>
          </a:p>
        </p:txBody>
      </p:sp>
      <p:sp>
        <p:nvSpPr>
          <p:cNvPr id="5" name="Title Placeholder 1"/>
          <p:cNvSpPr>
            <a:spLocks noGrp="1"/>
          </p:cNvSpPr>
          <p:nvPr>
            <p:ph type="title"/>
          </p:nvPr>
        </p:nvSpPr>
        <p:spPr>
          <a:xfrm>
            <a:off x="457200" y="274638"/>
            <a:ext cx="6096000" cy="1143000"/>
          </a:xfrm>
          <a:prstGeom prst="rect">
            <a:avLst/>
          </a:prstGeom>
        </p:spPr>
        <p:txBody>
          <a:bodyPr vert="horz" lIns="91440" tIns="45720" rIns="91440" bIns="45720" rtlCol="0" anchor="b">
            <a:normAutofit/>
          </a:bodyPr>
          <a:lstStyle>
            <a:lvl1pPr>
              <a:defRPr>
                <a:latin typeface="Segoe UI"/>
                <a:cs typeface="Segoe UI"/>
              </a:defRPr>
            </a:lvl1pPr>
          </a:lstStyle>
          <a:p>
            <a:r>
              <a:rPr lang="en-GB" dirty="0"/>
              <a:t>Click to edit Master title style</a:t>
            </a:r>
            <a:endParaRPr lang="en-US" dirty="0"/>
          </a:p>
        </p:txBody>
      </p:sp>
    </p:spTree>
    <p:extLst>
      <p:ext uri="{BB962C8B-B14F-4D97-AF65-F5344CB8AC3E}">
        <p14:creationId xmlns:p14="http://schemas.microsoft.com/office/powerpoint/2010/main" val="3160552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847850"/>
            <a:ext cx="3008313" cy="1162050"/>
          </a:xfrm>
          <a:prstGeom prst="rect">
            <a:avLst/>
          </a:prstGeom>
        </p:spPr>
        <p:txBody>
          <a:bodyPr anchor="b"/>
          <a:lstStyle>
            <a:lvl1pPr algn="l">
              <a:defRPr sz="2000" b="1">
                <a:latin typeface="Segoe UI"/>
                <a:cs typeface="Segoe UI"/>
              </a:defRPr>
            </a:lvl1pPr>
          </a:lstStyle>
          <a:p>
            <a:r>
              <a:rPr lang="en-GB" dirty="0"/>
              <a:t>Click to edit Master title style</a:t>
            </a:r>
            <a:endParaRPr lang="en-US" dirty="0"/>
          </a:p>
        </p:txBody>
      </p:sp>
      <p:sp>
        <p:nvSpPr>
          <p:cNvPr id="3" name="Content Placeholder 2"/>
          <p:cNvSpPr>
            <a:spLocks noGrp="1"/>
          </p:cNvSpPr>
          <p:nvPr>
            <p:ph idx="1"/>
          </p:nvPr>
        </p:nvSpPr>
        <p:spPr>
          <a:xfrm>
            <a:off x="3575050" y="1847850"/>
            <a:ext cx="5111750" cy="4387851"/>
          </a:xfrm>
          <a:prstGeom prst="rect">
            <a:avLst/>
          </a:prstGeom>
        </p:spPr>
        <p:txBody>
          <a:bodyPr/>
          <a:lstStyle>
            <a:lvl1pPr>
              <a:defRPr sz="3200">
                <a:latin typeface="Segoe UI"/>
                <a:cs typeface="Segoe UI"/>
              </a:defRPr>
            </a:lvl1pPr>
            <a:lvl2pPr>
              <a:defRPr sz="2800">
                <a:latin typeface="Segoe UI"/>
                <a:cs typeface="Segoe UI"/>
              </a:defRPr>
            </a:lvl2pPr>
            <a:lvl3pPr>
              <a:defRPr sz="2400">
                <a:latin typeface="Segoe UI"/>
                <a:cs typeface="Segoe UI"/>
              </a:defRPr>
            </a:lvl3pPr>
            <a:lvl4pPr>
              <a:defRPr sz="2000">
                <a:latin typeface="Segoe UI"/>
                <a:cs typeface="Segoe UI"/>
              </a:defRPr>
            </a:lvl4pPr>
            <a:lvl5pPr>
              <a:defRPr sz="2000">
                <a:latin typeface="Segoe UI"/>
                <a:cs typeface="Segoe UI"/>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0" y="3009901"/>
            <a:ext cx="3008313" cy="3225800"/>
          </a:xfrm>
          <a:prstGeom prst="rect">
            <a:avLst/>
          </a:prstGeom>
        </p:spPr>
        <p:txBody>
          <a:bodyPr/>
          <a:lstStyle>
            <a:lvl1pPr marL="0" indent="0">
              <a:buNone/>
              <a:defRPr sz="1400">
                <a:latin typeface="Segoe UI"/>
                <a:cs typeface="Segoe U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CAE2E97-6EDD-5E45-BABC-2D855DB431AB}"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170F8-D265-F943-B2EE-D1B2267A6256}" type="slidenum">
              <a:rPr lang="en-US" smtClean="0"/>
              <a:t>‹#›</a:t>
            </a:fld>
            <a:endParaRPr lang="en-US"/>
          </a:p>
        </p:txBody>
      </p:sp>
    </p:spTree>
    <p:extLst>
      <p:ext uri="{BB962C8B-B14F-4D97-AF65-F5344CB8AC3E}">
        <p14:creationId xmlns:p14="http://schemas.microsoft.com/office/powerpoint/2010/main" val="1430676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349875"/>
            <a:ext cx="5486400" cy="566738"/>
          </a:xfrm>
          <a:prstGeom prst="rect">
            <a:avLst/>
          </a:prstGeom>
        </p:spPr>
        <p:txBody>
          <a:bodyPr anchor="b"/>
          <a:lstStyle>
            <a:lvl1pPr algn="l">
              <a:defRPr sz="2000" b="1">
                <a:latin typeface="Segoe UI"/>
                <a:cs typeface="Segoe UI"/>
              </a:defRPr>
            </a:lvl1pPr>
          </a:lstStyle>
          <a:p>
            <a:r>
              <a:rPr lang="en-GB" dirty="0"/>
              <a:t>Click to edit Master title style</a:t>
            </a:r>
            <a:endParaRPr lang="en-US" dirty="0"/>
          </a:p>
        </p:txBody>
      </p:sp>
      <p:sp>
        <p:nvSpPr>
          <p:cNvPr id="3" name="Picture Placeholder 2"/>
          <p:cNvSpPr>
            <a:spLocks noGrp="1"/>
          </p:cNvSpPr>
          <p:nvPr>
            <p:ph type="pic" idx="1"/>
          </p:nvPr>
        </p:nvSpPr>
        <p:spPr>
          <a:xfrm>
            <a:off x="1792288" y="1828799"/>
            <a:ext cx="5486400" cy="3521075"/>
          </a:xfrm>
          <a:prstGeom prst="rect">
            <a:avLst/>
          </a:prstGeom>
        </p:spPr>
        <p:txBody>
          <a:bodyPr/>
          <a:lstStyle>
            <a:lvl1pPr marL="0" indent="0">
              <a:buNone/>
              <a:defRPr sz="3200">
                <a:latin typeface="Segoe U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916613"/>
            <a:ext cx="5486400" cy="439737"/>
          </a:xfrm>
          <a:prstGeom prst="rect">
            <a:avLst/>
          </a:prstGeom>
        </p:spPr>
        <p:txBody>
          <a:bodyPr/>
          <a:lstStyle>
            <a:lvl1pPr marL="0" indent="0">
              <a:buNone/>
              <a:defRPr sz="1400">
                <a:latin typeface="Segoe UI"/>
                <a:cs typeface="Segoe U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CAE2E97-6EDD-5E45-BABC-2D855DB431AB}"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170F8-D265-F943-B2EE-D1B2267A6256}" type="slidenum">
              <a:rPr lang="en-US" smtClean="0"/>
              <a:t>‹#›</a:t>
            </a:fld>
            <a:endParaRPr lang="en-US"/>
          </a:p>
        </p:txBody>
      </p:sp>
      <p:sp>
        <p:nvSpPr>
          <p:cNvPr id="8" name="Title Placeholder 1"/>
          <p:cNvSpPr txBox="1">
            <a:spLocks/>
          </p:cNvSpPr>
          <p:nvPr userDrawn="1"/>
        </p:nvSpPr>
        <p:spPr>
          <a:xfrm>
            <a:off x="457200" y="274638"/>
            <a:ext cx="6096000" cy="11430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000" b="1" i="0" kern="1200">
                <a:solidFill>
                  <a:schemeClr val="tx1"/>
                </a:solidFill>
                <a:latin typeface=""/>
                <a:ea typeface="+mj-ea"/>
                <a:cs typeface="+mj-cs"/>
              </a:defRPr>
            </a:lvl1pPr>
          </a:lstStyle>
          <a:p>
            <a:r>
              <a:rPr lang="en-GB" dirty="0"/>
              <a:t>Click to edit Master title style</a:t>
            </a:r>
            <a:endParaRPr lang="en-US" dirty="0"/>
          </a:p>
        </p:txBody>
      </p:sp>
    </p:spTree>
    <p:extLst>
      <p:ext uri="{BB962C8B-B14F-4D97-AF65-F5344CB8AC3E}">
        <p14:creationId xmlns:p14="http://schemas.microsoft.com/office/powerpoint/2010/main" val="3831030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87892"/>
            <a:ext cx="7772400" cy="1330826"/>
          </a:xfrm>
          <a:prstGeom prst="rect">
            <a:avLst/>
          </a:prstGeom>
        </p:spPr>
        <p:txBody>
          <a:bodyPr/>
          <a:lstStyle>
            <a:lvl1pPr algn="l">
              <a:defRPr sz="3200" b="1" i="0">
                <a:solidFill>
                  <a:srgbClr val="F3991D"/>
                </a:solidFill>
                <a:latin typeface="Segoe UI"/>
                <a:cs typeface="Segoe UI"/>
              </a:defRPr>
            </a:lvl1pPr>
          </a:lstStyle>
          <a:p>
            <a:r>
              <a:rPr lang="en-GB" dirty="0"/>
              <a:t>Click to add Title</a:t>
            </a:r>
            <a:endParaRPr lang="en-US" dirty="0"/>
          </a:p>
        </p:txBody>
      </p:sp>
      <p:sp>
        <p:nvSpPr>
          <p:cNvPr id="3" name="Subtitle 2"/>
          <p:cNvSpPr>
            <a:spLocks noGrp="1"/>
          </p:cNvSpPr>
          <p:nvPr>
            <p:ph type="subTitle" idx="1"/>
          </p:nvPr>
        </p:nvSpPr>
        <p:spPr>
          <a:xfrm>
            <a:off x="685800" y="2923813"/>
            <a:ext cx="7772400" cy="962387"/>
          </a:xfrm>
          <a:prstGeom prst="rect">
            <a:avLst/>
          </a:prstGeom>
        </p:spPr>
        <p:txBody>
          <a:bodyPr/>
          <a:lstStyle>
            <a:lvl1pPr marL="0" indent="0" algn="l">
              <a:buNone/>
              <a:defRPr sz="2200">
                <a:solidFill>
                  <a:schemeClr val="tx1"/>
                </a:solidFill>
                <a:latin typeface="Segoe UI"/>
                <a:cs typeface="Segoe U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27726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F0877A-F198-B846-883B-205E6AE3685C}" type="datetimeFigureOut">
              <a:rPr lang="en-US" smtClean="0"/>
              <a:pPr/>
              <a:t>2/1/2023</a:t>
            </a:fld>
            <a:endParaRPr lang="en-US" dirty="0"/>
          </a:p>
        </p:txBody>
      </p:sp>
      <p:sp>
        <p:nvSpPr>
          <p:cNvPr id="4" name="Footer Placeholder 3"/>
          <p:cNvSpPr>
            <a:spLocks noGrp="1"/>
          </p:cNvSpPr>
          <p:nvPr>
            <p:ph type="ftr" sz="quarter" idx="11"/>
          </p:nvPr>
        </p:nvSpPr>
        <p:spPr/>
        <p:txBody>
          <a:bodyPr/>
          <a:lstStyle/>
          <a:p>
            <a:endParaRPr lang="en-US" sz="1100" dirty="0"/>
          </a:p>
        </p:txBody>
      </p:sp>
      <p:sp>
        <p:nvSpPr>
          <p:cNvPr id="5" name="Slide Number Placeholder 4"/>
          <p:cNvSpPr>
            <a:spLocks noGrp="1"/>
          </p:cNvSpPr>
          <p:nvPr>
            <p:ph type="sldNum" sz="quarter" idx="12"/>
          </p:nvPr>
        </p:nvSpPr>
        <p:spPr/>
        <p:txBody>
          <a:bodyPr/>
          <a:lstStyle/>
          <a:p>
            <a:fld id="{148263A6-1870-1443-83E1-A8893F96C1A9}" type="slidenum">
              <a:rPr lang="en-US" smtClean="0"/>
              <a:pPr/>
              <a:t>‹#›</a:t>
            </a:fld>
            <a:endParaRPr lang="en-US" dirty="0"/>
          </a:p>
        </p:txBody>
      </p:sp>
      <p:sp>
        <p:nvSpPr>
          <p:cNvPr id="6" name="Subtitle 2"/>
          <p:cNvSpPr>
            <a:spLocks noGrp="1"/>
          </p:cNvSpPr>
          <p:nvPr>
            <p:ph type="subTitle" idx="1"/>
          </p:nvPr>
        </p:nvSpPr>
        <p:spPr>
          <a:xfrm>
            <a:off x="457200" y="1961426"/>
            <a:ext cx="8229600" cy="4134574"/>
          </a:xfrm>
          <a:prstGeom prst="rect">
            <a:avLst/>
          </a:prstGeom>
        </p:spPr>
        <p:txBody>
          <a:bodyPr/>
          <a:lstStyle>
            <a:lvl1pPr marL="0" indent="0" algn="l">
              <a:buNone/>
              <a:defRPr sz="2000">
                <a:solidFill>
                  <a:schemeClr val="tx1"/>
                </a:solidFill>
                <a:latin typeface="Segoe UI"/>
                <a:cs typeface="Segoe U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8" name="Title Placeholder 1"/>
          <p:cNvSpPr>
            <a:spLocks noGrp="1"/>
          </p:cNvSpPr>
          <p:nvPr>
            <p:ph type="title"/>
          </p:nvPr>
        </p:nvSpPr>
        <p:spPr>
          <a:xfrm>
            <a:off x="457200" y="274638"/>
            <a:ext cx="6096000" cy="1143000"/>
          </a:xfrm>
          <a:prstGeom prst="rect">
            <a:avLst/>
          </a:prstGeom>
        </p:spPr>
        <p:txBody>
          <a:bodyPr vert="horz" lIns="91440" tIns="45720" rIns="91440" bIns="45720" rtlCol="0" anchor="b">
            <a:normAutofit/>
          </a:bodyPr>
          <a:lstStyle/>
          <a:p>
            <a:r>
              <a:rPr lang="en-GB" dirty="0"/>
              <a:t>Click to edit Master title style</a:t>
            </a:r>
            <a:endParaRPr lang="en-US" dirty="0"/>
          </a:p>
        </p:txBody>
      </p:sp>
    </p:spTree>
    <p:extLst>
      <p:ext uri="{BB962C8B-B14F-4D97-AF65-F5344CB8AC3E}">
        <p14:creationId xmlns:p14="http://schemas.microsoft.com/office/powerpoint/2010/main" val="1419538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66831"/>
            <a:ext cx="8229600" cy="4229751"/>
          </a:xfrm>
          <a:prstGeom prst="rect">
            <a:avLst/>
          </a:prstGeom>
        </p:spPr>
        <p:txBody>
          <a:bodyPr/>
          <a:lstStyle>
            <a:lvl1pPr>
              <a:defRPr sz="2800">
                <a:latin typeface="Segoe UI"/>
                <a:cs typeface="Segoe UI"/>
              </a:defRPr>
            </a:lvl1pPr>
            <a:lvl2pPr marL="684000" indent="-285750">
              <a:buFont typeface="Arial"/>
              <a:buChar char="•"/>
              <a:defRPr sz="2600">
                <a:latin typeface="Segoe UI"/>
                <a:cs typeface="Segoe UI"/>
              </a:defRPr>
            </a:lvl2pPr>
            <a:lvl3pPr marL="928800" indent="-228600">
              <a:buFont typeface="Arial"/>
              <a:buChar char="•"/>
              <a:defRPr sz="2300">
                <a:latin typeface="Segoe UI"/>
                <a:cs typeface="Segoe UI"/>
              </a:defRPr>
            </a:lvl3pPr>
            <a:lvl4pPr marL="1206000" indent="-228600">
              <a:buFont typeface="Arial"/>
              <a:buChar char="•"/>
              <a:defRPr>
                <a:latin typeface="Segoe UI"/>
                <a:cs typeface="Segoe UI"/>
              </a:defRPr>
            </a:lvl4pPr>
            <a:lvl5pPr marL="1447200" indent="-228600">
              <a:buFont typeface="Arial"/>
              <a:buChar cha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AEF0877A-F198-B846-883B-205E6AE3685C}" type="datetimeFigureOut">
              <a:rPr lang="en-US" smtClean="0"/>
              <a:pPr/>
              <a:t>2/1/2023</a:t>
            </a:fld>
            <a:endParaRPr lang="en-US"/>
          </a:p>
        </p:txBody>
      </p:sp>
      <p:sp>
        <p:nvSpPr>
          <p:cNvPr id="5" name="Footer Placeholder 4"/>
          <p:cNvSpPr>
            <a:spLocks noGrp="1"/>
          </p:cNvSpPr>
          <p:nvPr>
            <p:ph type="ftr" sz="quarter" idx="11"/>
          </p:nvPr>
        </p:nvSpPr>
        <p:spPr/>
        <p:txBody>
          <a:bodyPr/>
          <a:lstStyle>
            <a:lvl1pPr>
              <a:defRPr sz="1100">
                <a:solidFill>
                  <a:schemeClr val="bg1">
                    <a:lumMod val="5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148263A6-1870-1443-83E1-A8893F96C1A9}" type="slidenum">
              <a:rPr lang="en-US" smtClean="0"/>
              <a:pPr/>
              <a:t>‹#›</a:t>
            </a:fld>
            <a:endParaRPr lang="en-US"/>
          </a:p>
        </p:txBody>
      </p:sp>
      <p:sp>
        <p:nvSpPr>
          <p:cNvPr id="7" name="Title Placeholder 1"/>
          <p:cNvSpPr>
            <a:spLocks noGrp="1"/>
          </p:cNvSpPr>
          <p:nvPr>
            <p:ph type="title"/>
          </p:nvPr>
        </p:nvSpPr>
        <p:spPr>
          <a:xfrm>
            <a:off x="457200" y="274638"/>
            <a:ext cx="6096000" cy="1143000"/>
          </a:xfrm>
          <a:prstGeom prst="rect">
            <a:avLst/>
          </a:prstGeom>
        </p:spPr>
        <p:txBody>
          <a:bodyPr vert="horz" lIns="91440" tIns="45720" rIns="91440" bIns="45720" rtlCol="0" anchor="b">
            <a:normAutofit/>
          </a:bodyPr>
          <a:lstStyle/>
          <a:p>
            <a:r>
              <a:rPr lang="en-GB" dirty="0"/>
              <a:t>Click to edit Master title style</a:t>
            </a:r>
            <a:endParaRPr lang="en-US" dirty="0"/>
          </a:p>
        </p:txBody>
      </p:sp>
    </p:spTree>
    <p:extLst>
      <p:ext uri="{BB962C8B-B14F-4D97-AF65-F5344CB8AC3E}">
        <p14:creationId xmlns:p14="http://schemas.microsoft.com/office/powerpoint/2010/main" val="316953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56511"/>
            <a:ext cx="4038600" cy="3747519"/>
          </a:xfrm>
          <a:prstGeom prst="rect">
            <a:avLst/>
          </a:prstGeom>
        </p:spPr>
        <p:txBody>
          <a:bodyPr/>
          <a:lstStyle>
            <a:lvl1pPr marL="0" indent="0">
              <a:buFontTx/>
              <a:buNone/>
              <a:defRPr sz="2200" b="1" i="0">
                <a:latin typeface="Segoe UI"/>
                <a:cs typeface="Segoe UI"/>
              </a:defRPr>
            </a:lvl1pPr>
            <a:lvl2pPr marL="540000" indent="-342900">
              <a:buFont typeface="Arial"/>
              <a:buChar char="•"/>
              <a:defRPr sz="2400">
                <a:latin typeface="Segoe UI"/>
                <a:cs typeface="Segoe UI"/>
              </a:defRPr>
            </a:lvl2pPr>
            <a:lvl3pPr marL="792000">
              <a:defRPr sz="2000">
                <a:latin typeface="Segoe UI"/>
                <a:cs typeface="Segoe UI"/>
              </a:defRPr>
            </a:lvl3pPr>
            <a:lvl4pPr marL="1044000" indent="-228600">
              <a:buFont typeface="Arial"/>
              <a:buChar char="•"/>
              <a:defRPr sz="1800">
                <a:latin typeface="Segoe UI"/>
                <a:cs typeface="Segoe UI"/>
              </a:defRPr>
            </a:lvl4pPr>
            <a:lvl5pPr marL="1260000" indent="-228600">
              <a:buFont typeface="Arial"/>
              <a:buChar char="•"/>
              <a:defRPr sz="1800">
                <a:latin typeface="Segoe UI"/>
                <a:cs typeface="Segoe UI"/>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2056511"/>
            <a:ext cx="4038600" cy="3747519"/>
          </a:xfrm>
          <a:prstGeom prst="rect">
            <a:avLst/>
          </a:prstGeom>
        </p:spPr>
        <p:txBody>
          <a:bodyPr/>
          <a:lstStyle>
            <a:lvl1pPr marL="0" indent="0">
              <a:buFontTx/>
              <a:buNone/>
              <a:defRPr sz="2200" b="1">
                <a:latin typeface="Segoe UI"/>
                <a:cs typeface="Segoe UI"/>
              </a:defRPr>
            </a:lvl1pPr>
            <a:lvl2pPr marL="540000" indent="-285750">
              <a:buFont typeface="Arial"/>
              <a:buChar char="•"/>
              <a:defRPr sz="2400">
                <a:latin typeface="Segoe UI"/>
                <a:cs typeface="Segoe UI"/>
              </a:defRPr>
            </a:lvl2pPr>
            <a:lvl3pPr marL="792000">
              <a:defRPr sz="2000">
                <a:latin typeface="Segoe UI"/>
                <a:cs typeface="Segoe UI"/>
              </a:defRPr>
            </a:lvl3pPr>
            <a:lvl4pPr marL="1044000" indent="-228600">
              <a:buFont typeface="Arial"/>
              <a:buChar char="•"/>
              <a:defRPr sz="1800">
                <a:latin typeface="Segoe UI"/>
                <a:cs typeface="Segoe UI"/>
              </a:defRPr>
            </a:lvl4pPr>
            <a:lvl5pPr marL="1260000" indent="-228600">
              <a:buFont typeface="Arial"/>
              <a:buChar char="•"/>
              <a:defRPr sz="1800">
                <a:latin typeface="Segoe UI"/>
                <a:cs typeface="Segoe UI"/>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AEF0877A-F198-B846-883B-205E6AE3685C}" type="datetimeFigureOut">
              <a:rPr lang="en-US" smtClean="0"/>
              <a:pPr/>
              <a:t>2/1/2023</a:t>
            </a:fld>
            <a:endParaRPr lang="en-US"/>
          </a:p>
        </p:txBody>
      </p:sp>
      <p:sp>
        <p:nvSpPr>
          <p:cNvPr id="6" name="Footer Placeholder 5"/>
          <p:cNvSpPr>
            <a:spLocks noGrp="1"/>
          </p:cNvSpPr>
          <p:nvPr>
            <p:ph type="ftr" sz="quarter" idx="11"/>
          </p:nvPr>
        </p:nvSpPr>
        <p:spPr/>
        <p:txBody>
          <a:bodyPr/>
          <a:lstStyle>
            <a:lvl1pPr>
              <a:defRPr sz="1100">
                <a:solidFill>
                  <a:schemeClr val="bg1">
                    <a:lumMod val="50000"/>
                  </a:schemeClr>
                </a:solidFill>
              </a:defRPr>
            </a:lvl1pPr>
          </a:lstStyle>
          <a:p>
            <a:endParaRPr lang="en-US" dirty="0"/>
          </a:p>
        </p:txBody>
      </p:sp>
      <p:sp>
        <p:nvSpPr>
          <p:cNvPr id="7" name="Slide Number Placeholder 6"/>
          <p:cNvSpPr>
            <a:spLocks noGrp="1"/>
          </p:cNvSpPr>
          <p:nvPr>
            <p:ph type="sldNum" sz="quarter" idx="12"/>
          </p:nvPr>
        </p:nvSpPr>
        <p:spPr/>
        <p:txBody>
          <a:bodyPr/>
          <a:lstStyle/>
          <a:p>
            <a:fld id="{148263A6-1870-1443-83E1-A8893F96C1A9}" type="slidenum">
              <a:rPr lang="en-US" smtClean="0"/>
              <a:pPr/>
              <a:t>‹#›</a:t>
            </a:fld>
            <a:endParaRPr lang="en-US"/>
          </a:p>
        </p:txBody>
      </p:sp>
      <p:sp>
        <p:nvSpPr>
          <p:cNvPr id="8" name="Title Placeholder 1"/>
          <p:cNvSpPr>
            <a:spLocks noGrp="1"/>
          </p:cNvSpPr>
          <p:nvPr>
            <p:ph type="title"/>
          </p:nvPr>
        </p:nvSpPr>
        <p:spPr>
          <a:xfrm>
            <a:off x="457200" y="274638"/>
            <a:ext cx="6096000" cy="1143000"/>
          </a:xfrm>
          <a:prstGeom prst="rect">
            <a:avLst/>
          </a:prstGeom>
        </p:spPr>
        <p:txBody>
          <a:bodyPr vert="horz" lIns="91440" tIns="45720" rIns="91440" bIns="45720" rtlCol="0" anchor="b">
            <a:normAutofit/>
          </a:bodyPr>
          <a:lstStyle/>
          <a:p>
            <a:r>
              <a:rPr lang="en-GB" dirty="0"/>
              <a:t>Click to edit Master title style</a:t>
            </a:r>
            <a:endParaRPr lang="en-US" dirty="0"/>
          </a:p>
        </p:txBody>
      </p:sp>
    </p:spTree>
    <p:extLst>
      <p:ext uri="{BB962C8B-B14F-4D97-AF65-F5344CB8AC3E}">
        <p14:creationId xmlns:p14="http://schemas.microsoft.com/office/powerpoint/2010/main" val="3798079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63952"/>
            <a:ext cx="5111750" cy="4240012"/>
          </a:xfrm>
          <a:prstGeom prst="rect">
            <a:avLst/>
          </a:prstGeom>
        </p:spPr>
        <p:txBody>
          <a:bodyPr/>
          <a:lstStyle>
            <a:lvl1pPr>
              <a:defRPr sz="2800" b="0" i="0">
                <a:latin typeface="Segoe UI"/>
                <a:cs typeface="Segoe UI"/>
              </a:defRPr>
            </a:lvl1pPr>
            <a:lvl2pPr marL="705600" indent="-285750">
              <a:buFont typeface="Arial"/>
              <a:buChar char="•"/>
              <a:defRPr sz="2600" b="0" i="0">
                <a:latin typeface="Segoe UI"/>
                <a:cs typeface="Segoe UI"/>
              </a:defRPr>
            </a:lvl2pPr>
            <a:lvl3pPr marL="964800" indent="-228600">
              <a:buFont typeface="Arial"/>
              <a:buChar char="•"/>
              <a:defRPr sz="2300" b="0" i="0">
                <a:latin typeface="Segoe UI"/>
                <a:cs typeface="Segoe UI"/>
              </a:defRPr>
            </a:lvl3pPr>
            <a:lvl4pPr marL="1206000" indent="-228600">
              <a:buFont typeface="Arial"/>
              <a:buChar char="•"/>
              <a:defRPr sz="2000" b="0" i="0">
                <a:latin typeface="Segoe UI"/>
                <a:cs typeface="Segoe UI"/>
              </a:defRPr>
            </a:lvl4pPr>
            <a:lvl5pPr marL="1411200" indent="-228600">
              <a:buFont typeface="Arial"/>
              <a:buChar char="•"/>
              <a:defRPr sz="2000" b="0" i="0">
                <a:latin typeface="Segoe UI"/>
                <a:cs typeface="Segoe UI"/>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0" y="3042446"/>
            <a:ext cx="3008313" cy="3261518"/>
          </a:xfrm>
          <a:prstGeom prst="rect">
            <a:avLst/>
          </a:prstGeom>
        </p:spPr>
        <p:txBody>
          <a:bodyPr/>
          <a:lstStyle>
            <a:lvl1pPr marL="0" indent="0">
              <a:buNone/>
              <a:defRPr sz="1400">
                <a:latin typeface="Segoe UI"/>
                <a:cs typeface="Segoe U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5" name="Text Placeholder 4"/>
          <p:cNvSpPr>
            <a:spLocks noGrp="1"/>
          </p:cNvSpPr>
          <p:nvPr>
            <p:ph type="body" sz="quarter" idx="10"/>
          </p:nvPr>
        </p:nvSpPr>
        <p:spPr>
          <a:xfrm>
            <a:off x="457200" y="2063750"/>
            <a:ext cx="3008313" cy="844550"/>
          </a:xfrm>
          <a:prstGeom prst="rect">
            <a:avLst/>
          </a:prstGeom>
        </p:spPr>
        <p:txBody>
          <a:bodyPr vert="horz"/>
          <a:lstStyle>
            <a:lvl1pPr marL="0" indent="0">
              <a:buNone/>
              <a:defRPr sz="1600" b="1">
                <a:latin typeface="Segoe UI"/>
                <a:cs typeface="Segoe UI"/>
              </a:defRPr>
            </a:lvl1pPr>
            <a:lvl2pPr>
              <a:defRPr sz="1200">
                <a:latin typeface="SegoeUI"/>
                <a:cs typeface="SegoeUI"/>
              </a:defRPr>
            </a:lvl2pPr>
            <a:lvl3pPr>
              <a:defRPr sz="1200">
                <a:latin typeface="SegoeUI"/>
                <a:cs typeface="SegoeUI"/>
              </a:defRPr>
            </a:lvl3pPr>
            <a:lvl4pPr>
              <a:defRPr sz="1200">
                <a:latin typeface="SegoeUI"/>
                <a:cs typeface="SegoeUI"/>
              </a:defRPr>
            </a:lvl4pPr>
            <a:lvl5pPr>
              <a:defRPr sz="1200">
                <a:latin typeface="SegoeUI"/>
                <a:cs typeface="SegoeUI"/>
              </a:defRPr>
            </a:lvl5pPr>
          </a:lstStyle>
          <a:p>
            <a:pPr lvl="0"/>
            <a:r>
              <a:rPr lang="en-GB" dirty="0"/>
              <a:t>Click to edit Master text styles</a:t>
            </a:r>
          </a:p>
        </p:txBody>
      </p:sp>
      <p:sp>
        <p:nvSpPr>
          <p:cNvPr id="6" name="Title Placeholder 1"/>
          <p:cNvSpPr>
            <a:spLocks noGrp="1"/>
          </p:cNvSpPr>
          <p:nvPr>
            <p:ph type="title"/>
          </p:nvPr>
        </p:nvSpPr>
        <p:spPr>
          <a:xfrm>
            <a:off x="457200" y="274638"/>
            <a:ext cx="6096000" cy="1143000"/>
          </a:xfrm>
          <a:prstGeom prst="rect">
            <a:avLst/>
          </a:prstGeom>
        </p:spPr>
        <p:txBody>
          <a:bodyPr vert="horz" lIns="91440" tIns="45720" rIns="91440" bIns="45720" rtlCol="0" anchor="b">
            <a:normAutofit/>
          </a:bodyPr>
          <a:lstStyle/>
          <a:p>
            <a:r>
              <a:rPr lang="en-GB" dirty="0"/>
              <a:t>Click to edit Master title style</a:t>
            </a:r>
            <a:endParaRPr lang="en-US" dirty="0"/>
          </a:p>
        </p:txBody>
      </p:sp>
    </p:spTree>
    <p:extLst>
      <p:ext uri="{BB962C8B-B14F-4D97-AF65-F5344CB8AC3E}">
        <p14:creationId xmlns:p14="http://schemas.microsoft.com/office/powerpoint/2010/main" val="53746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2049650"/>
            <a:ext cx="5486400" cy="3052015"/>
          </a:xfrm>
          <a:prstGeom prst="rect">
            <a:avLst/>
          </a:prstGeom>
        </p:spPr>
        <p:txBody>
          <a:bodyPr/>
          <a:lstStyle>
            <a:lvl1pPr marL="0" indent="0">
              <a:buNone/>
              <a:defRPr sz="3200">
                <a:latin typeface="Segoe UI"/>
                <a:cs typeface="Segoe U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03838"/>
            <a:ext cx="5486400" cy="804862"/>
          </a:xfrm>
          <a:prstGeom prst="rect">
            <a:avLst/>
          </a:prstGeom>
        </p:spPr>
        <p:txBody>
          <a:bodyPr/>
          <a:lstStyle>
            <a:lvl1pPr marL="0" indent="0">
              <a:buNone/>
              <a:defRPr sz="1400">
                <a:latin typeface="Segoe UI"/>
                <a:cs typeface="Segoe U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EF0877A-F198-B846-883B-205E6AE3685C}" type="datetimeFigureOut">
              <a:rPr lang="en-US" smtClean="0"/>
              <a:pPr/>
              <a:t>2/1/2023</a:t>
            </a:fld>
            <a:endParaRPr lang="en-US"/>
          </a:p>
        </p:txBody>
      </p:sp>
      <p:sp>
        <p:nvSpPr>
          <p:cNvPr id="6" name="Footer Placeholder 5"/>
          <p:cNvSpPr>
            <a:spLocks noGrp="1"/>
          </p:cNvSpPr>
          <p:nvPr>
            <p:ph type="ftr" sz="quarter" idx="11"/>
          </p:nvPr>
        </p:nvSpPr>
        <p:spPr/>
        <p:txBody>
          <a:bodyPr/>
          <a:lstStyle>
            <a:lvl1pPr>
              <a:defRPr sz="1100">
                <a:solidFill>
                  <a:schemeClr val="bg1">
                    <a:lumMod val="50000"/>
                  </a:schemeClr>
                </a:solidFill>
              </a:defRPr>
            </a:lvl1pPr>
          </a:lstStyle>
          <a:p>
            <a:endParaRPr lang="en-US" dirty="0"/>
          </a:p>
        </p:txBody>
      </p:sp>
      <p:sp>
        <p:nvSpPr>
          <p:cNvPr id="7" name="Slide Number Placeholder 6"/>
          <p:cNvSpPr>
            <a:spLocks noGrp="1"/>
          </p:cNvSpPr>
          <p:nvPr>
            <p:ph type="sldNum" sz="quarter" idx="12"/>
          </p:nvPr>
        </p:nvSpPr>
        <p:spPr/>
        <p:txBody>
          <a:bodyPr/>
          <a:lstStyle/>
          <a:p>
            <a:fld id="{148263A6-1870-1443-83E1-A8893F96C1A9}" type="slidenum">
              <a:rPr lang="en-US" smtClean="0"/>
              <a:pPr/>
              <a:t>‹#›</a:t>
            </a:fld>
            <a:endParaRPr lang="en-US"/>
          </a:p>
        </p:txBody>
      </p:sp>
      <p:sp>
        <p:nvSpPr>
          <p:cNvPr id="8" name="Title Placeholder 1"/>
          <p:cNvSpPr>
            <a:spLocks noGrp="1"/>
          </p:cNvSpPr>
          <p:nvPr>
            <p:ph type="title"/>
          </p:nvPr>
        </p:nvSpPr>
        <p:spPr>
          <a:xfrm>
            <a:off x="457200" y="274638"/>
            <a:ext cx="6096000" cy="1143000"/>
          </a:xfrm>
          <a:prstGeom prst="rect">
            <a:avLst/>
          </a:prstGeom>
        </p:spPr>
        <p:txBody>
          <a:bodyPr vert="horz" lIns="91440" tIns="45720" rIns="91440" bIns="45720" rtlCol="0" anchor="b">
            <a:normAutofit/>
          </a:bodyPr>
          <a:lstStyle/>
          <a:p>
            <a:r>
              <a:rPr lang="en-GB" dirty="0"/>
              <a:t>Click to edit Master title style</a:t>
            </a:r>
            <a:endParaRPr lang="en-US" dirty="0"/>
          </a:p>
        </p:txBody>
      </p:sp>
    </p:spTree>
    <p:extLst>
      <p:ext uri="{BB962C8B-B14F-4D97-AF65-F5344CB8AC3E}">
        <p14:creationId xmlns:p14="http://schemas.microsoft.com/office/powerpoint/2010/main" val="576420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F0877A-F198-B846-883B-205E6AE3685C}" type="datetimeFigureOut">
              <a:rPr lang="en-US" smtClean="0"/>
              <a:pPr/>
              <a:t>2/1/2023</a:t>
            </a:fld>
            <a:endParaRPr lang="en-US"/>
          </a:p>
        </p:txBody>
      </p:sp>
      <p:sp>
        <p:nvSpPr>
          <p:cNvPr id="4" name="Footer Placeholder 3"/>
          <p:cNvSpPr>
            <a:spLocks noGrp="1"/>
          </p:cNvSpPr>
          <p:nvPr>
            <p:ph type="ftr" sz="quarter" idx="11"/>
          </p:nvPr>
        </p:nvSpPr>
        <p:spPr/>
        <p:txBody>
          <a:bodyPr/>
          <a:lstStyle>
            <a:lvl1pPr>
              <a:defRPr sz="1100">
                <a:solidFill>
                  <a:schemeClr val="bg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148263A6-1870-1443-83E1-A8893F96C1A9}" type="slidenum">
              <a:rPr lang="en-US" smtClean="0"/>
              <a:pPr/>
              <a:t>‹#›</a:t>
            </a:fld>
            <a:endParaRPr lang="en-US"/>
          </a:p>
        </p:txBody>
      </p:sp>
      <p:sp>
        <p:nvSpPr>
          <p:cNvPr id="6" name="Title Placeholder 1"/>
          <p:cNvSpPr>
            <a:spLocks noGrp="1"/>
          </p:cNvSpPr>
          <p:nvPr>
            <p:ph type="title"/>
          </p:nvPr>
        </p:nvSpPr>
        <p:spPr>
          <a:xfrm>
            <a:off x="457200" y="274638"/>
            <a:ext cx="6096000" cy="1143000"/>
          </a:xfrm>
          <a:prstGeom prst="rect">
            <a:avLst/>
          </a:prstGeom>
        </p:spPr>
        <p:txBody>
          <a:bodyPr vert="horz" lIns="91440" tIns="45720" rIns="91440" bIns="45720" rtlCol="0" anchor="b">
            <a:normAutofit/>
          </a:bodyPr>
          <a:lstStyle/>
          <a:p>
            <a:r>
              <a:rPr lang="en-GB" dirty="0"/>
              <a:t>Click to edit Master title style</a:t>
            </a:r>
            <a:endParaRPr lang="en-US" dirty="0"/>
          </a:p>
        </p:txBody>
      </p:sp>
    </p:spTree>
    <p:extLst>
      <p:ext uri="{BB962C8B-B14F-4D97-AF65-F5344CB8AC3E}">
        <p14:creationId xmlns:p14="http://schemas.microsoft.com/office/powerpoint/2010/main" val="253229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CAE2E97-6EDD-5E45-BABC-2D855DB431AB}"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170F8-D265-F943-B2EE-D1B2267A6256}" type="slidenum">
              <a:rPr lang="en-US" smtClean="0"/>
              <a:t>‹#›</a:t>
            </a:fld>
            <a:endParaRPr lang="en-US"/>
          </a:p>
        </p:txBody>
      </p:sp>
      <p:sp>
        <p:nvSpPr>
          <p:cNvPr id="7" name="Title Placeholder 1"/>
          <p:cNvSpPr>
            <a:spLocks noGrp="1"/>
          </p:cNvSpPr>
          <p:nvPr>
            <p:ph type="title"/>
          </p:nvPr>
        </p:nvSpPr>
        <p:spPr>
          <a:xfrm>
            <a:off x="457200" y="274638"/>
            <a:ext cx="6096000" cy="1143000"/>
          </a:xfrm>
          <a:prstGeom prst="rect">
            <a:avLst/>
          </a:prstGeom>
        </p:spPr>
        <p:txBody>
          <a:bodyPr vert="horz" lIns="91440" tIns="45720" rIns="91440" bIns="45720" rtlCol="0" anchor="b">
            <a:normAutofit/>
          </a:bodyPr>
          <a:lstStyle>
            <a:lvl1pPr>
              <a:defRPr>
                <a:latin typeface="Segoe UI"/>
                <a:cs typeface="Segoe UI"/>
              </a:defRPr>
            </a:lvl1pPr>
          </a:lstStyle>
          <a:p>
            <a:r>
              <a:rPr lang="en-GB" dirty="0"/>
              <a:t>Click to edit Master title style</a:t>
            </a:r>
            <a:endParaRPr lang="en-US" dirty="0"/>
          </a:p>
        </p:txBody>
      </p:sp>
      <p:sp>
        <p:nvSpPr>
          <p:cNvPr id="8" name="Subtitle 2"/>
          <p:cNvSpPr>
            <a:spLocks noGrp="1"/>
          </p:cNvSpPr>
          <p:nvPr>
            <p:ph type="subTitle" idx="1"/>
          </p:nvPr>
        </p:nvSpPr>
        <p:spPr>
          <a:xfrm>
            <a:off x="457200" y="1961426"/>
            <a:ext cx="8229600" cy="4134574"/>
          </a:xfrm>
          <a:prstGeom prst="rect">
            <a:avLst/>
          </a:prstGeom>
        </p:spPr>
        <p:txBody>
          <a:bodyPr/>
          <a:lstStyle>
            <a:lvl1pPr marL="0" indent="0" algn="l">
              <a:buNone/>
              <a:defRPr sz="2000">
                <a:solidFill>
                  <a:schemeClr val="tx1"/>
                </a:solidFill>
                <a:latin typeface="Segoe UI"/>
                <a:cs typeface="Segoe U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3761397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4.jpg"/><Relationship Id="rId5" Type="http://schemas.openxmlformats.org/officeDocument/2006/relationships/slideLayout" Target="../slideLayouts/slideLayout13.xml"/><Relationship Id="rId10" Type="http://schemas.openxmlformats.org/officeDocument/2006/relationships/theme" Target="../theme/theme4.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22992_Southway-powerpoint-template-v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Date Placeholder 3"/>
          <p:cNvSpPr txBox="1">
            <a:spLocks/>
          </p:cNvSpPr>
          <p:nvPr userDrawn="1"/>
        </p:nvSpPr>
        <p:spPr>
          <a:xfrm>
            <a:off x="409051" y="6560242"/>
            <a:ext cx="2133600" cy="3319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166523-9F9D-5C40-A3FA-39F0416A0C63}" type="datetimeFigureOut">
              <a:rPr lang="en-US" sz="1200" smtClean="0">
                <a:solidFill>
                  <a:srgbClr val="F3991D"/>
                </a:solidFill>
                <a:latin typeface="Segoe UI"/>
                <a:cs typeface="Segoe UI"/>
              </a:rPr>
              <a:pPr/>
              <a:t>2/1/2023</a:t>
            </a:fld>
            <a:endParaRPr lang="en-US" sz="1200" dirty="0">
              <a:solidFill>
                <a:srgbClr val="F3991D"/>
              </a:solidFill>
              <a:latin typeface="Segoe UI"/>
              <a:cs typeface="Segoe UI"/>
            </a:endParaRPr>
          </a:p>
        </p:txBody>
      </p:sp>
      <p:sp>
        <p:nvSpPr>
          <p:cNvPr id="9" name="Title 1"/>
          <p:cNvSpPr txBox="1">
            <a:spLocks/>
          </p:cNvSpPr>
          <p:nvPr userDrawn="1"/>
        </p:nvSpPr>
        <p:spPr>
          <a:xfrm>
            <a:off x="685800" y="1716447"/>
            <a:ext cx="7772400" cy="1094527"/>
          </a:xfrm>
          <a:prstGeom prst="rect">
            <a:avLst/>
          </a:prstGeom>
        </p:spPr>
        <p:txBody>
          <a:bodyPr/>
          <a:lstStyle>
            <a:lvl1pPr algn="l" defTabSz="457200" rtl="0" eaLnBrk="1" latinLnBrk="0" hangingPunct="1">
              <a:spcBef>
                <a:spcPct val="0"/>
              </a:spcBef>
              <a:buNone/>
              <a:defRPr sz="4400" kern="1200">
                <a:solidFill>
                  <a:schemeClr val="tx1"/>
                </a:solidFill>
                <a:latin typeface="+mj-lt"/>
                <a:ea typeface="+mj-ea"/>
                <a:cs typeface="+mj-cs"/>
              </a:defRPr>
            </a:lvl1pPr>
          </a:lstStyle>
          <a:p>
            <a:endParaRPr lang="en-US" dirty="0">
              <a:latin typeface="Segoe UI"/>
            </a:endParaRPr>
          </a:p>
        </p:txBody>
      </p:sp>
      <p:sp>
        <p:nvSpPr>
          <p:cNvPr id="10" name="Subtitle 2"/>
          <p:cNvSpPr txBox="1">
            <a:spLocks/>
          </p:cNvSpPr>
          <p:nvPr userDrawn="1"/>
        </p:nvSpPr>
        <p:spPr>
          <a:xfrm>
            <a:off x="685800" y="2908410"/>
            <a:ext cx="6400800" cy="951336"/>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200" dirty="0">
              <a:solidFill>
                <a:schemeClr val="bg1"/>
              </a:solidFill>
              <a:latin typeface="Segoe UI"/>
              <a:cs typeface="Segoe UI"/>
            </a:endParaRPr>
          </a:p>
        </p:txBody>
      </p:sp>
      <p:sp>
        <p:nvSpPr>
          <p:cNvPr id="15" name="Text Placeholder 14"/>
          <p:cNvSpPr>
            <a:spLocks noGrp="1"/>
          </p:cNvSpPr>
          <p:nvPr>
            <p:ph type="body" idx="1"/>
          </p:nvPr>
        </p:nvSpPr>
        <p:spPr>
          <a:xfrm>
            <a:off x="457200" y="2923057"/>
            <a:ext cx="8229600" cy="936689"/>
          </a:xfrm>
          <a:prstGeom prst="rect">
            <a:avLst/>
          </a:prstGeom>
        </p:spPr>
        <p:txBody>
          <a:bodyPr vert="horz" lIns="91440" tIns="45720" rIns="91440" bIns="45720" rtlCol="0">
            <a:normAutofit/>
          </a:bodyPr>
          <a:lstStyle/>
          <a:p>
            <a:pPr lvl="0"/>
            <a:r>
              <a:rPr lang="en-GB" dirty="0"/>
              <a:t>Click to edit Master text styles</a:t>
            </a:r>
            <a:endParaRPr lang="en-US" dirty="0"/>
          </a:p>
        </p:txBody>
      </p:sp>
      <p:sp>
        <p:nvSpPr>
          <p:cNvPr id="16" name="Title Placeholder 15"/>
          <p:cNvSpPr>
            <a:spLocks noGrp="1"/>
          </p:cNvSpPr>
          <p:nvPr>
            <p:ph type="title"/>
          </p:nvPr>
        </p:nvSpPr>
        <p:spPr>
          <a:xfrm>
            <a:off x="457200" y="1716447"/>
            <a:ext cx="8229600" cy="1143000"/>
          </a:xfrm>
          <a:prstGeom prst="rect">
            <a:avLst/>
          </a:prstGeom>
        </p:spPr>
        <p:txBody>
          <a:bodyPr vert="horz" lIns="91440" tIns="45720" rIns="91440" bIns="45720" rtlCol="0" anchor="b" anchorCtr="0">
            <a:normAutofit/>
          </a:bodyPr>
          <a:lstStyle/>
          <a:p>
            <a:r>
              <a:rPr lang="en-US" dirty="0"/>
              <a:t>Click to add title </a:t>
            </a:r>
          </a:p>
        </p:txBody>
      </p:sp>
    </p:spTree>
    <p:extLst>
      <p:ext uri="{BB962C8B-B14F-4D97-AF65-F5344CB8AC3E}">
        <p14:creationId xmlns:p14="http://schemas.microsoft.com/office/powerpoint/2010/main" val="241517563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457200" rtl="0" eaLnBrk="1" latinLnBrk="0" hangingPunct="1">
        <a:spcBef>
          <a:spcPct val="0"/>
        </a:spcBef>
        <a:buNone/>
        <a:defRPr sz="3200" b="1"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0" indent="0" algn="l" defTabSz="457200" rtl="0" eaLnBrk="1" latinLnBrk="0" hangingPunct="1">
        <a:spcBef>
          <a:spcPct val="20000"/>
        </a:spcBef>
        <a:buFont typeface="Arial"/>
        <a:buNone/>
        <a:defRPr sz="2200" b="0" i="0" kern="1200">
          <a:solidFill>
            <a:schemeClr val="bg1"/>
          </a:solidFill>
          <a:latin typeface="Segoe UI"/>
          <a:ea typeface="+mn-ea"/>
          <a:cs typeface="Segoe UI"/>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Date Placeholder 3"/>
          <p:cNvSpPr txBox="1">
            <a:spLocks/>
          </p:cNvSpPr>
          <p:nvPr userDrawn="1"/>
        </p:nvSpPr>
        <p:spPr>
          <a:xfrm>
            <a:off x="409051" y="6560242"/>
            <a:ext cx="2133600" cy="3319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166523-9F9D-5C40-A3FA-39F0416A0C63}" type="datetimeFigureOut">
              <a:rPr lang="en-US" sz="1200" smtClean="0">
                <a:solidFill>
                  <a:srgbClr val="F3991D"/>
                </a:solidFill>
                <a:latin typeface="Segoe UI"/>
              </a:rPr>
              <a:pPr/>
              <a:t>2/1/2023</a:t>
            </a:fld>
            <a:endParaRPr lang="en-US" sz="1200" dirty="0">
              <a:solidFill>
                <a:srgbClr val="F3991D"/>
              </a:solidFill>
              <a:latin typeface="Segoe UI"/>
            </a:endParaRPr>
          </a:p>
        </p:txBody>
      </p:sp>
      <p:sp>
        <p:nvSpPr>
          <p:cNvPr id="4" name="Text Placeholder 14"/>
          <p:cNvSpPr>
            <a:spLocks noGrp="1"/>
          </p:cNvSpPr>
          <p:nvPr>
            <p:ph type="body" idx="1"/>
          </p:nvPr>
        </p:nvSpPr>
        <p:spPr>
          <a:xfrm>
            <a:off x="457200" y="2923057"/>
            <a:ext cx="8229600" cy="936689"/>
          </a:xfrm>
          <a:prstGeom prst="rect">
            <a:avLst/>
          </a:prstGeom>
        </p:spPr>
        <p:txBody>
          <a:bodyPr vert="horz" lIns="91440" tIns="45720" rIns="91440" bIns="45720" rtlCol="0">
            <a:normAutofit/>
          </a:bodyPr>
          <a:lstStyle/>
          <a:p>
            <a:pPr lvl="0"/>
            <a:r>
              <a:rPr lang="en-GB" dirty="0"/>
              <a:t>Click to edit Master text styles</a:t>
            </a:r>
            <a:endParaRPr lang="en-US" dirty="0"/>
          </a:p>
        </p:txBody>
      </p:sp>
      <p:sp>
        <p:nvSpPr>
          <p:cNvPr id="2" name="Title Placeholder 1"/>
          <p:cNvSpPr>
            <a:spLocks noGrp="1"/>
          </p:cNvSpPr>
          <p:nvPr>
            <p:ph type="title"/>
          </p:nvPr>
        </p:nvSpPr>
        <p:spPr>
          <a:xfrm>
            <a:off x="457200" y="1780057"/>
            <a:ext cx="8229600" cy="1143000"/>
          </a:xfrm>
          <a:prstGeom prst="rect">
            <a:avLst/>
          </a:prstGeom>
        </p:spPr>
        <p:txBody>
          <a:bodyPr vert="horz" lIns="91440" tIns="45720" rIns="91440" bIns="45720" rtlCol="0" anchor="b" anchorCtr="0">
            <a:normAutofit/>
          </a:bodyPr>
          <a:lstStyle/>
          <a:p>
            <a:r>
              <a:rPr lang="en-GB" dirty="0"/>
              <a:t>Click to edit Master title style</a:t>
            </a:r>
            <a:endParaRPr lang="en-US" dirty="0"/>
          </a:p>
        </p:txBody>
      </p:sp>
    </p:spTree>
    <p:extLst>
      <p:ext uri="{BB962C8B-B14F-4D97-AF65-F5344CB8AC3E}">
        <p14:creationId xmlns:p14="http://schemas.microsoft.com/office/powerpoint/2010/main" val="1422086478"/>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457200" rtl="0" eaLnBrk="1" latinLnBrk="0" hangingPunct="1">
        <a:spcBef>
          <a:spcPct val="0"/>
        </a:spcBef>
        <a:buNone/>
        <a:defRPr sz="3200" b="1" i="0" kern="1200">
          <a:solidFill>
            <a:srgbClr val="F3991D"/>
          </a:solidFill>
          <a:latin typeface="Segoe UI"/>
          <a:ea typeface="+mj-ea"/>
          <a:cs typeface="Segoe UI"/>
        </a:defRPr>
      </a:lvl1pPr>
    </p:titleStyle>
    <p:bodyStyle>
      <a:lvl1pPr marL="0" indent="0" algn="l" defTabSz="457200" rtl="0" eaLnBrk="1" latinLnBrk="0" hangingPunct="1">
        <a:spcBef>
          <a:spcPct val="20000"/>
        </a:spcBef>
        <a:buFont typeface="Arial"/>
        <a:buNone/>
        <a:defRPr sz="2200" kern="1200">
          <a:solidFill>
            <a:schemeClr val="tx1"/>
          </a:solidFill>
          <a:latin typeface="Segoe UI"/>
          <a:ea typeface="+mn-ea"/>
          <a:cs typeface="Segoe UI"/>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egoe UI"/>
              </a:defRPr>
            </a:lvl1pPr>
          </a:lstStyle>
          <a:p>
            <a:fld id="{AEF0877A-F198-B846-883B-205E6AE3685C}" type="datetimeFigureOut">
              <a:rPr lang="en-US" smtClean="0"/>
              <a:pPr/>
              <a:t>2/1/2023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lumMod val="50000"/>
                  </a:schemeClr>
                </a:solidFill>
                <a:latin typeface="Segoe UI"/>
              </a:defRPr>
            </a:lvl1pPr>
          </a:lstStyle>
          <a:p>
            <a:endParaRPr lang="en-US" sz="1100"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egoe UI"/>
              </a:defRPr>
            </a:lvl1pPr>
          </a:lstStyle>
          <a:p>
            <a:fld id="{148263A6-1870-1443-83E1-A8893F96C1A9}" type="slidenum">
              <a:rPr lang="en-US" smtClean="0"/>
              <a:pPr/>
              <a:t>‹#›</a:t>
            </a:fld>
            <a:endParaRPr lang="en-US" dirty="0"/>
          </a:p>
        </p:txBody>
      </p:sp>
      <p:sp>
        <p:nvSpPr>
          <p:cNvPr id="2" name="Title Placeholder 1"/>
          <p:cNvSpPr>
            <a:spLocks noGrp="1"/>
          </p:cNvSpPr>
          <p:nvPr>
            <p:ph type="title"/>
          </p:nvPr>
        </p:nvSpPr>
        <p:spPr>
          <a:xfrm>
            <a:off x="457200" y="274638"/>
            <a:ext cx="6096000" cy="1143000"/>
          </a:xfrm>
          <a:prstGeom prst="rect">
            <a:avLst/>
          </a:prstGeom>
        </p:spPr>
        <p:txBody>
          <a:bodyPr vert="horz" lIns="91440" tIns="45720" rIns="91440" bIns="45720" rtlCol="0" anchor="b">
            <a:normAutofit/>
          </a:bodyPr>
          <a:lstStyle/>
          <a:p>
            <a:r>
              <a:rPr lang="en-GB" dirty="0"/>
              <a:t>Click to edit Master title style</a:t>
            </a:r>
            <a:endParaRPr lang="en-US" dirty="0"/>
          </a:p>
        </p:txBody>
      </p:sp>
    </p:spTree>
    <p:extLst>
      <p:ext uri="{BB962C8B-B14F-4D97-AF65-F5344CB8AC3E}">
        <p14:creationId xmlns:p14="http://schemas.microsoft.com/office/powerpoint/2010/main" val="398520205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5" r:id="rId3"/>
    <p:sldLayoutId id="2147483656" r:id="rId4"/>
    <p:sldLayoutId id="2147483657" r:id="rId5"/>
    <p:sldLayoutId id="2147483658" r:id="rId6"/>
  </p:sldLayoutIdLst>
  <p:txStyles>
    <p:titleStyle>
      <a:lvl1pPr algn="l" defTabSz="457200" rtl="0" eaLnBrk="1" latinLnBrk="0" hangingPunct="1">
        <a:spcBef>
          <a:spcPct val="0"/>
        </a:spcBef>
        <a:buNone/>
        <a:defRPr sz="3200" b="1" i="0" kern="1200" baseline="0">
          <a:solidFill>
            <a:schemeClr val="tx1"/>
          </a:solidFill>
          <a:latin typeface="Segoe UI"/>
          <a:ea typeface="+mj-ea"/>
          <a:cs typeface="Segoe UI"/>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egoe UI"/>
              </a:defRPr>
            </a:lvl1pPr>
          </a:lstStyle>
          <a:p>
            <a:fld id="{ACAE2E97-6EDD-5E45-BABC-2D855DB431AB}" type="datetimeFigureOut">
              <a:rPr lang="en-US" smtClean="0"/>
              <a:pPr/>
              <a:t>2/1/2023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Segoe UI"/>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egoe UI"/>
              </a:defRPr>
            </a:lvl1pPr>
          </a:lstStyle>
          <a:p>
            <a:fld id="{686170F8-D265-F943-B2EE-D1B2267A6256}" type="slidenum">
              <a:rPr lang="en-US" smtClean="0"/>
              <a:pPr/>
              <a:t>‹#›</a:t>
            </a:fld>
            <a:endParaRPr lang="en-US" dirty="0"/>
          </a:p>
        </p:txBody>
      </p:sp>
      <p:sp>
        <p:nvSpPr>
          <p:cNvPr id="8" name="Title Placeholder 1"/>
          <p:cNvSpPr>
            <a:spLocks noGrp="1"/>
          </p:cNvSpPr>
          <p:nvPr>
            <p:ph type="title"/>
          </p:nvPr>
        </p:nvSpPr>
        <p:spPr>
          <a:xfrm>
            <a:off x="457200" y="274638"/>
            <a:ext cx="6096000" cy="1143000"/>
          </a:xfrm>
          <a:prstGeom prst="rect">
            <a:avLst/>
          </a:prstGeom>
        </p:spPr>
        <p:txBody>
          <a:bodyPr vert="horz" lIns="91440" tIns="45720" rIns="91440" bIns="45720" rtlCol="0" anchor="b">
            <a:normAutofit/>
          </a:bodyPr>
          <a:lstStyle/>
          <a:p>
            <a:r>
              <a:rPr lang="en-GB" dirty="0"/>
              <a:t>Click to edit Master title style</a:t>
            </a:r>
            <a:endParaRPr lang="en-US" dirty="0"/>
          </a:p>
        </p:txBody>
      </p:sp>
    </p:spTree>
    <p:extLst>
      <p:ext uri="{BB962C8B-B14F-4D97-AF65-F5344CB8AC3E}">
        <p14:creationId xmlns:p14="http://schemas.microsoft.com/office/powerpoint/2010/main" val="392973344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l" defTabSz="457200" rtl="0" eaLnBrk="1" latinLnBrk="0" hangingPunct="1">
        <a:spcBef>
          <a:spcPct val="0"/>
        </a:spcBef>
        <a:buNone/>
        <a:defRPr sz="3000" b="1" i="0" kern="1200">
          <a:solidFill>
            <a:schemeClr val="tx1"/>
          </a:solidFill>
          <a:latin typefac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4.xml"/><Relationship Id="rId5" Type="http://schemas.openxmlformats.org/officeDocument/2006/relationships/image" Target="../media/image19.emf"/><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mailto:lynsey.grundy@tidyhomestidyminds.co.uk" TargetMode="Externa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1.xml"/><Relationship Id="rId1" Type="http://schemas.openxmlformats.org/officeDocument/2006/relationships/slideLayout" Target="../slideLayouts/slideLayout4.xml"/><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8" Type="http://schemas.openxmlformats.org/officeDocument/2006/relationships/hyperlink" Target="https://protect-eu.mimecast.com/s/US18Cxv1BcgJnki8n76r?domain=apdo.co.uk" TargetMode="External"/><Relationship Id="rId3" Type="http://schemas.openxmlformats.org/officeDocument/2006/relationships/image" Target="../media/image13.jpg"/><Relationship Id="rId7" Type="http://schemas.openxmlformats.org/officeDocument/2006/relationships/hyperlink" Target="https://protect-eu.mimecast.com/s/d-vUCBL62ckVpmSzchaa?domain=theboltonnews.co.uk" TargetMode="External"/><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hyperlink" Target="https://protect-eu.mimecast.com/s/vGKlCD982HWBlotW1P1p?domain=thenorthernquota.org/" TargetMode="Externa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Tidy Homes Tidy Minds </a:t>
            </a:r>
            <a:br>
              <a:rPr lang="en-US" dirty="0"/>
            </a:br>
            <a:r>
              <a:rPr lang="en-US" dirty="0"/>
              <a:t>Hoarding Scheme</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54212"/>
            <a:ext cx="4903788" cy="49037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609" y="1954212"/>
            <a:ext cx="3721391" cy="4852563"/>
          </a:xfrm>
          <a:prstGeom prst="rect">
            <a:avLst/>
          </a:prstGeom>
        </p:spPr>
      </p:pic>
    </p:spTree>
    <p:extLst>
      <p:ext uri="{BB962C8B-B14F-4D97-AF65-F5344CB8AC3E}">
        <p14:creationId xmlns:p14="http://schemas.microsoft.com/office/powerpoint/2010/main" val="3810371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090" y="1801091"/>
            <a:ext cx="8229600" cy="4495491"/>
          </a:xfrm>
        </p:spPr>
        <p:txBody>
          <a:bodyPr/>
          <a:lstStyle/>
          <a:p>
            <a:pPr marL="0" indent="0">
              <a:buNone/>
            </a:pPr>
            <a:r>
              <a:rPr lang="en-GB" sz="1100" b="1" u="sng" dirty="0">
                <a:latin typeface="Arial" panose="020B0604020202020204" pitchFamily="34" charset="0"/>
                <a:cs typeface="Arial" panose="020B0604020202020204" pitchFamily="34" charset="0"/>
              </a:rPr>
              <a:t>Jenny’s story In Her Own Words</a:t>
            </a:r>
            <a:endParaRPr lang="en-GB" sz="1100" dirty="0">
              <a:latin typeface="Arial" panose="020B0604020202020204" pitchFamily="34" charset="0"/>
              <a:cs typeface="Arial" panose="020B0604020202020204" pitchFamily="34" charset="0"/>
            </a:endParaRPr>
          </a:p>
          <a:p>
            <a:pPr marL="0" indent="0">
              <a:buNone/>
            </a:pPr>
            <a:r>
              <a:rPr lang="en-GB" sz="1100" dirty="0">
                <a:latin typeface="Arial" panose="020B0604020202020204" pitchFamily="34" charset="0"/>
                <a:cs typeface="Arial" panose="020B0604020202020204" pitchFamily="34" charset="0"/>
              </a:rPr>
              <a:t> </a:t>
            </a:r>
          </a:p>
          <a:p>
            <a:pPr marL="0" indent="0">
              <a:buNone/>
            </a:pPr>
            <a:r>
              <a:rPr lang="en-GB" sz="1100" dirty="0">
                <a:latin typeface="Arial" panose="020B0604020202020204" pitchFamily="34" charset="0"/>
                <a:cs typeface="Arial" panose="020B0604020202020204" pitchFamily="34" charset="0"/>
              </a:rPr>
              <a:t>I started drinking at the age of 16 when I left school.  By aged 23 I was drinking daily.  I was involved in a violent and abusive relationship.  I said I used the drink as an anaesthetic.  This was partly true, but by this time I had developed a dependence on alcohol.  The “relationship” I was in ended, I was then placed in a Women’s Refuge for 18 months, where I carried on drinking. </a:t>
            </a:r>
          </a:p>
          <a:p>
            <a:pPr marL="0" indent="0">
              <a:buNone/>
            </a:pPr>
            <a:r>
              <a:rPr lang="en-GB" sz="1100" dirty="0">
                <a:latin typeface="Arial" panose="020B0604020202020204" pitchFamily="34" charset="0"/>
                <a:cs typeface="Arial" panose="020B0604020202020204" pitchFamily="34" charset="0"/>
              </a:rPr>
              <a:t>After 17 years of out of control drinking, an abusive relationship and homelessness I finally stopped drinking.  </a:t>
            </a:r>
          </a:p>
          <a:p>
            <a:pPr marL="0" indent="0">
              <a:buNone/>
            </a:pPr>
            <a:r>
              <a:rPr lang="en-GB" sz="1100" dirty="0">
                <a:latin typeface="Arial" panose="020B0604020202020204" pitchFamily="34" charset="0"/>
                <a:cs typeface="Arial" panose="020B0604020202020204" pitchFamily="34" charset="0"/>
              </a:rPr>
              <a:t> </a:t>
            </a:r>
          </a:p>
          <a:p>
            <a:pPr marL="0" indent="0">
              <a:buNone/>
            </a:pPr>
            <a:r>
              <a:rPr lang="en-GB" sz="1100" dirty="0">
                <a:latin typeface="Arial" panose="020B0604020202020204" pitchFamily="34" charset="0"/>
                <a:cs typeface="Arial" panose="020B0604020202020204" pitchFamily="34" charset="0"/>
              </a:rPr>
              <a:t>It was fantastic being sober, I got a flat, a job, was paying my rent and bills, but there was an emptiness deep down.  A hole in my soul.  There was nothing more I enjoyed than browsing through a catalogue.  (No internet shopping in those days!)  I had managed to get credit with a catalogue and the browsing then became spending.  I ran up quite a hefty bill with the catalogue company, but managed to pay it off.  When I had paid it off I started spending again.</a:t>
            </a:r>
          </a:p>
          <a:p>
            <a:pPr marL="0" indent="0">
              <a:buNone/>
            </a:pPr>
            <a:r>
              <a:rPr lang="en-GB" sz="1100" dirty="0">
                <a:latin typeface="Arial" panose="020B0604020202020204" pitchFamily="34" charset="0"/>
                <a:cs typeface="Arial" panose="020B0604020202020204" pitchFamily="34" charset="0"/>
              </a:rPr>
              <a:t> </a:t>
            </a:r>
          </a:p>
          <a:p>
            <a:pPr marL="0" indent="0">
              <a:buNone/>
            </a:pPr>
            <a:r>
              <a:rPr lang="en-GB" sz="1100" dirty="0">
                <a:latin typeface="Arial" panose="020B0604020202020204" pitchFamily="34" charset="0"/>
                <a:cs typeface="Arial" panose="020B0604020202020204" pitchFamily="34" charset="0"/>
              </a:rPr>
              <a:t>Then, within a short space of time, I suffered a number of bereavements and my spending went through the roof, I kept telling myself “I deserve this” </a:t>
            </a:r>
          </a:p>
          <a:p>
            <a:pPr marL="0" indent="0">
              <a:buNone/>
            </a:pPr>
            <a:r>
              <a:rPr lang="en-GB" sz="1100" dirty="0">
                <a:latin typeface="Arial" panose="020B0604020202020204" pitchFamily="34" charset="0"/>
                <a:cs typeface="Arial" panose="020B0604020202020204" pitchFamily="34" charset="0"/>
              </a:rPr>
              <a:t>In 2020, I was again referred back to Tidy Homes Tidy Minds in the hope that I could get things sorted once and for all.  This is when Lorna called to see me. </a:t>
            </a:r>
          </a:p>
          <a:p>
            <a:pPr marL="0" indent="0">
              <a:buNone/>
            </a:pPr>
            <a:r>
              <a:rPr lang="en-GB" sz="1100" dirty="0">
                <a:latin typeface="Arial" panose="020B0604020202020204" pitchFamily="34" charset="0"/>
                <a:cs typeface="Arial" panose="020B0604020202020204" pitchFamily="34" charset="0"/>
              </a:rPr>
              <a:t> </a:t>
            </a:r>
          </a:p>
          <a:p>
            <a:pPr marL="0" indent="0">
              <a:buNone/>
            </a:pPr>
            <a:r>
              <a:rPr lang="en-GB" sz="1100" dirty="0">
                <a:latin typeface="Arial" panose="020B0604020202020204" pitchFamily="34" charset="0"/>
                <a:cs typeface="Arial" panose="020B0604020202020204" pitchFamily="34" charset="0"/>
              </a:rPr>
              <a:t>Since working with Lorna, I have donated over 137 bags to the charity shop and another 50 or so have gone to the tip.  </a:t>
            </a:r>
          </a:p>
          <a:p>
            <a:pPr marL="0" indent="0">
              <a:buNone/>
            </a:pPr>
            <a:endParaRPr lang="en-GB" sz="1200" dirty="0"/>
          </a:p>
        </p:txBody>
      </p:sp>
      <p:sp>
        <p:nvSpPr>
          <p:cNvPr id="3" name="Title 2"/>
          <p:cNvSpPr>
            <a:spLocks noGrp="1"/>
          </p:cNvSpPr>
          <p:nvPr>
            <p:ph type="title"/>
          </p:nvPr>
        </p:nvSpPr>
        <p:spPr/>
        <p:txBody>
          <a:bodyPr/>
          <a:lstStyle/>
          <a:p>
            <a:r>
              <a:rPr lang="en-GB" dirty="0"/>
              <a:t>THTM Case Study 2</a:t>
            </a:r>
          </a:p>
        </p:txBody>
      </p:sp>
    </p:spTree>
    <p:extLst>
      <p:ext uri="{BB962C8B-B14F-4D97-AF65-F5344CB8AC3E}">
        <p14:creationId xmlns:p14="http://schemas.microsoft.com/office/powerpoint/2010/main" val="19907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090" y="1801091"/>
            <a:ext cx="8229600" cy="4495491"/>
          </a:xfrm>
        </p:spPr>
        <p:txBody>
          <a:bodyPr/>
          <a:lstStyle/>
          <a:p>
            <a:pPr>
              <a:buFont typeface="Arial" panose="020B0604020202020204" pitchFamily="34" charset="0"/>
              <a:buChar char="•"/>
            </a:pPr>
            <a:r>
              <a:rPr lang="en-GB" sz="1200" dirty="0"/>
              <a:t>Referral via clients mum who got my details from APDO </a:t>
            </a:r>
          </a:p>
          <a:p>
            <a:pPr>
              <a:buFont typeface="Arial" panose="020B0604020202020204" pitchFamily="34" charset="0"/>
              <a:buChar char="•"/>
            </a:pPr>
            <a:r>
              <a:rPr lang="en-GB" sz="1200" dirty="0"/>
              <a:t>Client Miss S a social housing tenant with 4 children and single mum</a:t>
            </a:r>
          </a:p>
          <a:p>
            <a:pPr>
              <a:buFont typeface="Arial" panose="020B0604020202020204" pitchFamily="34" charset="0"/>
              <a:buChar char="•"/>
            </a:pPr>
            <a:r>
              <a:rPr lang="en-GB" sz="1200" dirty="0"/>
              <a:t>On assessment of property which was 3 bed parlour house with adaptations, as son had been born with cerebral palsy due to medical negligence at birth.  The house was extremely cluttered and dirty.  Ms S informed me that her son had had a pay-out from the medical negligence board and this was in a trust fund held and managed by a solicitors.  The money is a substantial amount.</a:t>
            </a:r>
          </a:p>
          <a:p>
            <a:pPr>
              <a:buFont typeface="Arial" panose="020B0604020202020204" pitchFamily="34" charset="0"/>
              <a:buChar char="•"/>
            </a:pPr>
            <a:r>
              <a:rPr lang="en-GB" sz="1200" dirty="0"/>
              <a:t>All the bedrooms were in accessible and could not be used for purpose intended.  All children and mum slept on sofas in living room</a:t>
            </a:r>
          </a:p>
          <a:p>
            <a:pPr>
              <a:buFont typeface="Arial" panose="020B0604020202020204" pitchFamily="34" charset="0"/>
              <a:buChar char="•"/>
            </a:pPr>
            <a:r>
              <a:rPr lang="en-GB" sz="1200" dirty="0"/>
              <a:t>Miss S was very compliant but didn’t see very interested to do anything herself on the first session she did about 30 </a:t>
            </a:r>
            <a:r>
              <a:rPr lang="en-GB" sz="1200" dirty="0" err="1"/>
              <a:t>mins</a:t>
            </a:r>
            <a:r>
              <a:rPr lang="en-GB" sz="1200" dirty="0"/>
              <a:t> and then her friend arrived and took over assisting me.  It soon became evident quite quickly that parenting skills were lacking.  Children's services had been involved due to concerns from school but case had since been closed.</a:t>
            </a:r>
          </a:p>
          <a:p>
            <a:pPr>
              <a:buFont typeface="Arial" panose="020B0604020202020204" pitchFamily="34" charset="0"/>
              <a:buChar char="•"/>
            </a:pPr>
            <a:r>
              <a:rPr lang="en-GB" sz="1200" dirty="0"/>
              <a:t>Miss S seemed to think that everything could be replaced by the trust fund and wasn’t particularly bothered about stuff being donated.  Whilst sifting through the clutter there were lots of letters for considerable amounts of debts and when discussed she again just dismissed them.</a:t>
            </a:r>
          </a:p>
          <a:p>
            <a:pPr>
              <a:buFont typeface="Arial" panose="020B0604020202020204" pitchFamily="34" charset="0"/>
              <a:buChar char="•"/>
            </a:pPr>
            <a:r>
              <a:rPr lang="en-GB" sz="1200" dirty="0"/>
              <a:t>After about 6 sessions I was concerned about things I was hearing and seeing and sat down with client to discuss a referral to Early Help as I felt she needed support I also made a referral to tenancy support.  When I contact Social Services Advice and Assessment they were very reluctant to look into case because of the work I had already done as all bedrooms were now fit for purpose.  Miss S cancelled quite a few appointments due to ulcerated legs.  </a:t>
            </a:r>
          </a:p>
          <a:p>
            <a:pPr>
              <a:buFont typeface="Arial" panose="020B0604020202020204" pitchFamily="34" charset="0"/>
              <a:buChar char="•"/>
            </a:pPr>
            <a:r>
              <a:rPr lang="en-GB" sz="1200" dirty="0"/>
              <a:t>In the February there was a serious incident and all 4 children were put on Police Protection Order and removed.  A Child in Need meeting was called and my report and the fact that I had reported my concerns and they were not looked into 4 months previous were looked into by the LA.</a:t>
            </a:r>
          </a:p>
          <a:p>
            <a:pPr>
              <a:buFont typeface="Arial" panose="020B0604020202020204" pitchFamily="34" charset="0"/>
              <a:buChar char="•"/>
            </a:pPr>
            <a:r>
              <a:rPr lang="en-GB" sz="1200" dirty="0"/>
              <a:t>All 4 children are now being cared for by Dad in the family home but due to the decluttering I did all children now have a room to sleep in and care and support are in place to keep on top of the cleaning</a:t>
            </a:r>
          </a:p>
          <a:p>
            <a:pPr>
              <a:buFont typeface="Arial" panose="020B0604020202020204" pitchFamily="34" charset="0"/>
              <a:buChar char="•"/>
            </a:pPr>
            <a:r>
              <a:rPr lang="en-GB" sz="1200" b="1" dirty="0"/>
              <a:t>This is an example of the Multi Agency work I do as well as my knowledge in other areas of support</a:t>
            </a:r>
          </a:p>
          <a:p>
            <a:pPr>
              <a:buFont typeface="Arial" panose="020B0604020202020204" pitchFamily="34" charset="0"/>
              <a:buChar char="•"/>
            </a:pPr>
            <a:endParaRPr lang="en-GB" sz="1200" dirty="0"/>
          </a:p>
          <a:p>
            <a:pPr marL="0" indent="0">
              <a:buNone/>
            </a:pPr>
            <a:endParaRPr lang="en-GB" sz="1200" dirty="0"/>
          </a:p>
          <a:p>
            <a:pPr>
              <a:buFont typeface="Arial" panose="020B0604020202020204" pitchFamily="34" charset="0"/>
              <a:buChar char="•"/>
            </a:pPr>
            <a:endParaRPr lang="en-GB" sz="1200" dirty="0"/>
          </a:p>
          <a:p>
            <a:pPr marL="0" indent="0">
              <a:buNone/>
            </a:pPr>
            <a:endParaRPr lang="en-GB" sz="1200" dirty="0"/>
          </a:p>
        </p:txBody>
      </p:sp>
      <p:sp>
        <p:nvSpPr>
          <p:cNvPr id="3" name="Title 2"/>
          <p:cNvSpPr>
            <a:spLocks noGrp="1"/>
          </p:cNvSpPr>
          <p:nvPr>
            <p:ph type="title"/>
          </p:nvPr>
        </p:nvSpPr>
        <p:spPr/>
        <p:txBody>
          <a:bodyPr/>
          <a:lstStyle/>
          <a:p>
            <a:r>
              <a:rPr lang="en-GB" dirty="0"/>
              <a:t>THTM Case Study 3</a:t>
            </a:r>
          </a:p>
        </p:txBody>
      </p:sp>
    </p:spTree>
    <p:extLst>
      <p:ext uri="{BB962C8B-B14F-4D97-AF65-F5344CB8AC3E}">
        <p14:creationId xmlns:p14="http://schemas.microsoft.com/office/powerpoint/2010/main" val="944589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090" y="1801091"/>
            <a:ext cx="8229600" cy="4495491"/>
          </a:xfrm>
        </p:spPr>
        <p:txBody>
          <a:bodyPr/>
          <a:lstStyle/>
          <a:p>
            <a:pPr marL="0" indent="0" algn="just">
              <a:buNone/>
            </a:pPr>
            <a:r>
              <a:rPr lang="en-GB" sz="1300" b="1" dirty="0">
                <a:latin typeface="Arial" panose="020B0604020202020204" pitchFamily="34" charset="0"/>
                <a:cs typeface="Arial" panose="020B0604020202020204" pitchFamily="34" charset="0"/>
              </a:rPr>
              <a:t>Tidy Homes Tidy Minds can offer the following levels of services: </a:t>
            </a:r>
          </a:p>
          <a:p>
            <a:pPr marL="0" indent="0" algn="just">
              <a:buNone/>
            </a:pPr>
            <a:r>
              <a:rPr lang="en-GB" sz="1300" b="1" dirty="0">
                <a:latin typeface="Arial" panose="020B0604020202020204" pitchFamily="34" charset="0"/>
                <a:cs typeface="Arial" panose="020B0604020202020204" pitchFamily="34" charset="0"/>
              </a:rPr>
              <a:t>1:      Case management includes, but is not limited to:</a:t>
            </a:r>
          </a:p>
          <a:p>
            <a:pPr algn="just">
              <a:buFont typeface="Arial" panose="020B0604020202020204" pitchFamily="34" charset="0"/>
              <a:buChar char="•"/>
            </a:pPr>
            <a:r>
              <a:rPr lang="en-GB" sz="1300" dirty="0">
                <a:latin typeface="Arial" panose="020B0604020202020204" pitchFamily="34" charset="0"/>
                <a:cs typeface="Arial" panose="020B0604020202020204" pitchFamily="34" charset="0"/>
              </a:rPr>
              <a:t>Allocated specialist</a:t>
            </a:r>
          </a:p>
          <a:p>
            <a:pPr algn="just">
              <a:buFont typeface="Arial" panose="020B0604020202020204" pitchFamily="34" charset="0"/>
              <a:buChar char="•"/>
            </a:pPr>
            <a:r>
              <a:rPr lang="en-GB" sz="1300" dirty="0">
                <a:latin typeface="Arial" panose="020B0604020202020204" pitchFamily="34" charset="0"/>
                <a:cs typeface="Arial" panose="020B0604020202020204" pitchFamily="34" charset="0"/>
              </a:rPr>
              <a:t>Assessment (risk &amp; need) visit including inspection of property and establishing whether the client is ready to engage with practical support</a:t>
            </a:r>
          </a:p>
          <a:p>
            <a:pPr algn="just">
              <a:buFont typeface="Arial" panose="020B0604020202020204" pitchFamily="34" charset="0"/>
              <a:buChar char="•"/>
            </a:pPr>
            <a:r>
              <a:rPr lang="en-GB" sz="1300" dirty="0">
                <a:latin typeface="Arial" panose="020B0604020202020204" pitchFamily="34" charset="0"/>
                <a:cs typeface="Arial" panose="020B0604020202020204" pitchFamily="34" charset="0"/>
              </a:rPr>
              <a:t>Determine risk and agreeing an action plan with the individual and or referring agency</a:t>
            </a:r>
          </a:p>
          <a:p>
            <a:pPr algn="just">
              <a:buFont typeface="Arial" panose="020B0604020202020204" pitchFamily="34" charset="0"/>
              <a:buChar char="•"/>
            </a:pPr>
            <a:r>
              <a:rPr lang="en-GB" sz="1300" dirty="0">
                <a:latin typeface="Arial" panose="020B0604020202020204" pitchFamily="34" charset="0"/>
                <a:cs typeface="Arial" panose="020B0604020202020204" pitchFamily="34" charset="0"/>
              </a:rPr>
              <a:t>If engaging, carrying out home visits at a time and duration agreed with the individual</a:t>
            </a:r>
          </a:p>
          <a:p>
            <a:pPr algn="just">
              <a:buFont typeface="Arial" panose="020B0604020202020204" pitchFamily="34" charset="0"/>
              <a:buChar char="•"/>
            </a:pPr>
            <a:r>
              <a:rPr lang="en-GB" sz="1300" dirty="0">
                <a:latin typeface="Arial" panose="020B0604020202020204" pitchFamily="34" charset="0"/>
                <a:cs typeface="Arial" panose="020B0604020202020204" pitchFamily="34" charset="0"/>
              </a:rPr>
              <a:t>Assessing support needs, assisting with low level needs e.g. managing bills &amp; low level debt, applying for grants to assist with white goods and signposting to supporting agencies</a:t>
            </a:r>
          </a:p>
          <a:p>
            <a:pPr algn="just">
              <a:buFont typeface="Arial" panose="020B0604020202020204" pitchFamily="34" charset="0"/>
              <a:buChar char="•"/>
            </a:pPr>
            <a:r>
              <a:rPr lang="en-GB" sz="1300" dirty="0">
                <a:latin typeface="Arial" panose="020B0604020202020204" pitchFamily="34" charset="0"/>
                <a:cs typeface="Arial" panose="020B0604020202020204" pitchFamily="34" charset="0"/>
              </a:rPr>
              <a:t>Provision of basic housing advice if required including downsizing/over-crowding and referral to housing options team</a:t>
            </a:r>
          </a:p>
          <a:p>
            <a:pPr algn="just">
              <a:buFont typeface="Arial" panose="020B0604020202020204" pitchFamily="34" charset="0"/>
              <a:buChar char="•"/>
            </a:pPr>
            <a:r>
              <a:rPr lang="en-GB" sz="1300" dirty="0">
                <a:latin typeface="Arial" panose="020B0604020202020204" pitchFamily="34" charset="0"/>
                <a:cs typeface="Arial" panose="020B0604020202020204" pitchFamily="34" charset="0"/>
              </a:rPr>
              <a:t>Record keeping, monitoring progress and full case report</a:t>
            </a:r>
          </a:p>
          <a:p>
            <a:pPr marL="0" indent="0" algn="just">
              <a:buNone/>
            </a:pPr>
            <a:r>
              <a:rPr lang="en-GB" sz="1300" b="1" dirty="0">
                <a:latin typeface="Arial" panose="020B0604020202020204" pitchFamily="34" charset="0"/>
                <a:cs typeface="Arial" panose="020B0604020202020204" pitchFamily="34" charset="0"/>
              </a:rPr>
              <a:t>2:     Case Consultancy includes:</a:t>
            </a:r>
          </a:p>
          <a:p>
            <a:pPr algn="just">
              <a:buFont typeface="Arial" panose="020B0604020202020204" pitchFamily="34" charset="0"/>
              <a:buChar char="•"/>
            </a:pPr>
            <a:r>
              <a:rPr lang="en-GB" sz="1300" dirty="0">
                <a:latin typeface="Arial" panose="020B0604020202020204" pitchFamily="34" charset="0"/>
                <a:cs typeface="Arial" panose="020B0604020202020204" pitchFamily="34" charset="0"/>
              </a:rPr>
              <a:t>Desk top case review</a:t>
            </a:r>
          </a:p>
          <a:p>
            <a:pPr algn="just">
              <a:buFont typeface="Arial" panose="020B0604020202020204" pitchFamily="34" charset="0"/>
              <a:buChar char="•"/>
            </a:pPr>
            <a:r>
              <a:rPr lang="en-GB" sz="1300" dirty="0">
                <a:latin typeface="Arial" panose="020B0604020202020204" pitchFamily="34" charset="0"/>
                <a:cs typeface="Arial" panose="020B0604020202020204" pitchFamily="34" charset="0"/>
              </a:rPr>
              <a:t>Written case action plan</a:t>
            </a:r>
          </a:p>
          <a:p>
            <a:pPr algn="just">
              <a:buFont typeface="Arial" panose="020B0604020202020204" pitchFamily="34" charset="0"/>
              <a:buChar char="•"/>
            </a:pPr>
            <a:r>
              <a:rPr lang="en-GB" sz="1300" dirty="0">
                <a:latin typeface="Arial" panose="020B0604020202020204" pitchFamily="34" charset="0"/>
                <a:cs typeface="Arial" panose="020B0604020202020204" pitchFamily="34" charset="0"/>
              </a:rPr>
              <a:t>Advice on setting up hoarding scheme within your service</a:t>
            </a:r>
          </a:p>
          <a:p>
            <a:pPr marL="0" indent="0" algn="just">
              <a:buNone/>
            </a:pPr>
            <a:r>
              <a:rPr lang="en-GB" sz="1300" b="1" dirty="0">
                <a:latin typeface="Arial" panose="020B0604020202020204" pitchFamily="34" charset="0"/>
                <a:cs typeface="Arial" panose="020B0604020202020204" pitchFamily="34" charset="0"/>
              </a:rPr>
              <a:t>3: 	Hoarding Training</a:t>
            </a:r>
          </a:p>
          <a:p>
            <a:pPr algn="just">
              <a:buFont typeface="Arial" panose="020B0604020202020204" pitchFamily="34" charset="0"/>
              <a:buChar char="•"/>
            </a:pPr>
            <a:r>
              <a:rPr lang="en-GB" sz="1300" dirty="0">
                <a:latin typeface="Arial" panose="020B0604020202020204" pitchFamily="34" charset="0"/>
                <a:cs typeface="Arial" panose="020B0604020202020204" pitchFamily="34" charset="0"/>
              </a:rPr>
              <a:t>Basic Hoarding &amp; Intermediate Training tailored to needs of service</a:t>
            </a:r>
          </a:p>
          <a:p>
            <a:pPr algn="just">
              <a:buFont typeface="Arial" panose="020B0604020202020204" pitchFamily="34" charset="0"/>
              <a:buChar char="•"/>
            </a:pPr>
            <a:r>
              <a:rPr lang="en-GB" sz="1300" dirty="0">
                <a:latin typeface="Arial" panose="020B0604020202020204" pitchFamily="34" charset="0"/>
                <a:cs typeface="Arial" panose="020B0604020202020204" pitchFamily="34" charset="0"/>
              </a:rPr>
              <a:t>Presentations and talks and an overview of hoarding and how it impacts on the client and your service</a:t>
            </a:r>
            <a:r>
              <a:rPr lang="en-GB" sz="1200" dirty="0">
                <a:latin typeface="Arial" panose="020B0604020202020204" pitchFamily="34" charset="0"/>
                <a:cs typeface="Arial" panose="020B0604020202020204" pitchFamily="34" charset="0"/>
              </a:rPr>
              <a:t>.  </a:t>
            </a:r>
          </a:p>
        </p:txBody>
      </p:sp>
      <p:sp>
        <p:nvSpPr>
          <p:cNvPr id="3" name="Title 2"/>
          <p:cNvSpPr>
            <a:spLocks noGrp="1"/>
          </p:cNvSpPr>
          <p:nvPr>
            <p:ph type="title"/>
          </p:nvPr>
        </p:nvSpPr>
        <p:spPr/>
        <p:txBody>
          <a:bodyPr/>
          <a:lstStyle/>
          <a:p>
            <a:r>
              <a:rPr lang="en-GB" dirty="0"/>
              <a:t>THTM Proposal</a:t>
            </a:r>
          </a:p>
        </p:txBody>
      </p:sp>
    </p:spTree>
    <p:extLst>
      <p:ext uri="{BB962C8B-B14F-4D97-AF65-F5344CB8AC3E}">
        <p14:creationId xmlns:p14="http://schemas.microsoft.com/office/powerpoint/2010/main" val="1115291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74855397"/>
              </p:ext>
            </p:extLst>
          </p:nvPr>
        </p:nvGraphicFramePr>
        <p:xfrm>
          <a:off x="277813" y="1801814"/>
          <a:ext cx="8589096" cy="5056185"/>
        </p:xfrm>
        <a:graphic>
          <a:graphicData uri="http://schemas.openxmlformats.org/drawingml/2006/table">
            <a:tbl>
              <a:tblPr firstRow="1" bandRow="1">
                <a:tableStyleId>{5C22544A-7EE6-4342-B048-85BDC9FD1C3A}</a:tableStyleId>
              </a:tblPr>
              <a:tblGrid>
                <a:gridCol w="2863032">
                  <a:extLst>
                    <a:ext uri="{9D8B030D-6E8A-4147-A177-3AD203B41FA5}">
                      <a16:colId xmlns:a16="http://schemas.microsoft.com/office/drawing/2014/main" val="1912358054"/>
                    </a:ext>
                  </a:extLst>
                </a:gridCol>
                <a:gridCol w="2863032">
                  <a:extLst>
                    <a:ext uri="{9D8B030D-6E8A-4147-A177-3AD203B41FA5}">
                      <a16:colId xmlns:a16="http://schemas.microsoft.com/office/drawing/2014/main" val="4255236847"/>
                    </a:ext>
                  </a:extLst>
                </a:gridCol>
                <a:gridCol w="2863032">
                  <a:extLst>
                    <a:ext uri="{9D8B030D-6E8A-4147-A177-3AD203B41FA5}">
                      <a16:colId xmlns:a16="http://schemas.microsoft.com/office/drawing/2014/main" val="2709900316"/>
                    </a:ext>
                  </a:extLst>
                </a:gridCol>
              </a:tblGrid>
              <a:tr h="402949">
                <a:tc>
                  <a:txBody>
                    <a:bodyPr/>
                    <a:lstStyle/>
                    <a:p>
                      <a:r>
                        <a:rPr lang="en-GB" sz="1400" dirty="0"/>
                        <a:t>Task</a:t>
                      </a:r>
                    </a:p>
                  </a:txBody>
                  <a:tcPr>
                    <a:solidFill>
                      <a:schemeClr val="tx1"/>
                    </a:solidFill>
                  </a:tcPr>
                </a:tc>
                <a:tc>
                  <a:txBody>
                    <a:bodyPr/>
                    <a:lstStyle/>
                    <a:p>
                      <a:r>
                        <a:rPr lang="en-GB" sz="1400" dirty="0"/>
                        <a:t>Estimated Time</a:t>
                      </a:r>
                    </a:p>
                  </a:txBody>
                  <a:tcPr>
                    <a:solidFill>
                      <a:schemeClr val="tx1"/>
                    </a:solidFill>
                  </a:tcPr>
                </a:tc>
                <a:tc>
                  <a:txBody>
                    <a:bodyPr/>
                    <a:lstStyle/>
                    <a:p>
                      <a:r>
                        <a:rPr lang="en-GB" sz="1400" dirty="0"/>
                        <a:t>Estimated Cost</a:t>
                      </a:r>
                    </a:p>
                  </a:txBody>
                  <a:tcPr>
                    <a:solidFill>
                      <a:schemeClr val="tx1"/>
                    </a:solidFill>
                  </a:tcPr>
                </a:tc>
                <a:extLst>
                  <a:ext uri="{0D108BD9-81ED-4DB2-BD59-A6C34878D82A}">
                    <a16:rowId xmlns:a16="http://schemas.microsoft.com/office/drawing/2014/main" val="3605738079"/>
                  </a:ext>
                </a:extLst>
              </a:tr>
              <a:tr h="2881364">
                <a:tc>
                  <a:txBody>
                    <a:bodyPr/>
                    <a:lstStyle/>
                    <a:p>
                      <a:r>
                        <a:rPr lang="en-GB" sz="1400" b="1" u="sng" dirty="0"/>
                        <a:t>Case Management</a:t>
                      </a:r>
                    </a:p>
                    <a:p>
                      <a:endParaRPr lang="en-GB" sz="1400" dirty="0"/>
                    </a:p>
                    <a:p>
                      <a:r>
                        <a:rPr lang="en-GB" sz="1400" dirty="0"/>
                        <a:t>Assessment</a:t>
                      </a:r>
                    </a:p>
                    <a:p>
                      <a:endParaRPr lang="en-GB" sz="1400" dirty="0"/>
                    </a:p>
                    <a:p>
                      <a:r>
                        <a:rPr lang="en-GB" sz="1400" dirty="0"/>
                        <a:t>Session</a:t>
                      </a:r>
                    </a:p>
                    <a:p>
                      <a:endParaRPr lang="en-GB" sz="1400" dirty="0"/>
                    </a:p>
                    <a:p>
                      <a:r>
                        <a:rPr lang="en-GB" sz="1400" dirty="0"/>
                        <a:t>Low Risk Case</a:t>
                      </a:r>
                    </a:p>
                    <a:p>
                      <a:endParaRPr lang="en-GB" sz="1400" dirty="0"/>
                    </a:p>
                    <a:p>
                      <a:r>
                        <a:rPr lang="en-GB" sz="1400" dirty="0"/>
                        <a:t>Medium Risk Case</a:t>
                      </a:r>
                    </a:p>
                    <a:p>
                      <a:endParaRPr lang="en-GB" sz="1400" dirty="0"/>
                    </a:p>
                    <a:p>
                      <a:r>
                        <a:rPr lang="en-GB" sz="1400" dirty="0"/>
                        <a:t>High Risk Case </a:t>
                      </a:r>
                    </a:p>
                    <a:p>
                      <a:endParaRPr lang="en-GB" sz="1400" dirty="0"/>
                    </a:p>
                  </a:txBody>
                  <a:tcPr>
                    <a:solidFill>
                      <a:schemeClr val="bg2">
                        <a:lumMod val="90000"/>
                      </a:schemeClr>
                    </a:solidFill>
                  </a:tcPr>
                </a:tc>
                <a:tc>
                  <a:txBody>
                    <a:bodyPr/>
                    <a:lstStyle/>
                    <a:p>
                      <a:endParaRPr lang="en-GB" sz="1400" dirty="0"/>
                    </a:p>
                    <a:p>
                      <a:endParaRPr lang="en-GB" sz="1400" dirty="0"/>
                    </a:p>
                    <a:p>
                      <a:r>
                        <a:rPr lang="en-GB" sz="1400" dirty="0"/>
                        <a:t>1</a:t>
                      </a:r>
                      <a:r>
                        <a:rPr lang="en-GB" sz="1400" baseline="0" dirty="0"/>
                        <a:t> hour visit</a:t>
                      </a:r>
                    </a:p>
                    <a:p>
                      <a:endParaRPr lang="en-GB" sz="1400" baseline="0" dirty="0"/>
                    </a:p>
                    <a:p>
                      <a:r>
                        <a:rPr lang="en-GB" sz="1400" baseline="0" dirty="0"/>
                        <a:t>Per Hour</a:t>
                      </a:r>
                    </a:p>
                    <a:p>
                      <a:endParaRPr lang="en-GB" sz="1400" baseline="0" dirty="0"/>
                    </a:p>
                    <a:p>
                      <a:r>
                        <a:rPr lang="en-GB" sz="1400" baseline="0" dirty="0"/>
                        <a:t>1 x 3hr visit per week for 12 weeks</a:t>
                      </a:r>
                    </a:p>
                    <a:p>
                      <a:endParaRPr lang="en-GB" sz="1400" baseline="0" dirty="0"/>
                    </a:p>
                    <a:p>
                      <a:r>
                        <a:rPr lang="en-GB" sz="1400" baseline="0" dirty="0"/>
                        <a:t>1 x 3hr visit per week for 24 weeks</a:t>
                      </a:r>
                    </a:p>
                    <a:p>
                      <a:endParaRPr lang="en-GB" sz="1400" baseline="0" dirty="0"/>
                    </a:p>
                    <a:p>
                      <a:r>
                        <a:rPr lang="en-GB" sz="1400" baseline="0" dirty="0"/>
                        <a:t>1 x 3hr visit per week for 36 weeks</a:t>
                      </a:r>
                    </a:p>
                    <a:p>
                      <a:endParaRPr lang="en-GB" sz="1400" baseline="0" dirty="0"/>
                    </a:p>
                    <a:p>
                      <a:r>
                        <a:rPr lang="en-GB" sz="1400" b="1" i="1" baseline="0" dirty="0"/>
                        <a:t>*3hrs in minimum </a:t>
                      </a:r>
                    </a:p>
                  </a:txBody>
                  <a:tcPr>
                    <a:solidFill>
                      <a:schemeClr val="bg2">
                        <a:lumMod val="90000"/>
                      </a:schemeClr>
                    </a:solidFill>
                  </a:tcPr>
                </a:tc>
                <a:tc>
                  <a:txBody>
                    <a:bodyPr/>
                    <a:lstStyle/>
                    <a:p>
                      <a:r>
                        <a:rPr lang="en-GB" sz="1400" b="1" i="1" dirty="0"/>
                        <a:t>*All</a:t>
                      </a:r>
                      <a:r>
                        <a:rPr lang="en-GB" sz="1400" b="1" i="1" baseline="0" dirty="0"/>
                        <a:t> costs </a:t>
                      </a:r>
                      <a:r>
                        <a:rPr lang="en-GB" sz="1400" b="1" i="1" baseline="0" dirty="0" err="1"/>
                        <a:t>inc</a:t>
                      </a:r>
                      <a:r>
                        <a:rPr lang="en-GB" sz="1400" b="1" i="1" baseline="0" dirty="0"/>
                        <a:t> VAT*</a:t>
                      </a:r>
                      <a:endParaRPr lang="en-GB" sz="1400" b="1" i="1" dirty="0"/>
                    </a:p>
                    <a:p>
                      <a:endParaRPr lang="en-GB" sz="1400" dirty="0"/>
                    </a:p>
                    <a:p>
                      <a:r>
                        <a:rPr lang="en-GB" sz="1400" dirty="0"/>
                        <a:t>FREE</a:t>
                      </a:r>
                    </a:p>
                    <a:p>
                      <a:endParaRPr lang="en-GB" sz="1400" dirty="0"/>
                    </a:p>
                    <a:p>
                      <a:r>
                        <a:rPr lang="en-GB" sz="1400" dirty="0"/>
                        <a:t>£35.00</a:t>
                      </a:r>
                    </a:p>
                    <a:p>
                      <a:endParaRPr lang="en-GB" sz="1400" dirty="0"/>
                    </a:p>
                    <a:p>
                      <a:r>
                        <a:rPr lang="en-GB" sz="1400" dirty="0"/>
                        <a:t>£1260</a:t>
                      </a:r>
                    </a:p>
                    <a:p>
                      <a:endParaRPr lang="en-GB" sz="1400" dirty="0"/>
                    </a:p>
                    <a:p>
                      <a:r>
                        <a:rPr lang="en-GB" sz="1400" dirty="0"/>
                        <a:t>£2520</a:t>
                      </a:r>
                    </a:p>
                    <a:p>
                      <a:endParaRPr lang="en-GB" sz="1400" dirty="0"/>
                    </a:p>
                    <a:p>
                      <a:r>
                        <a:rPr lang="en-GB" sz="1400" dirty="0"/>
                        <a:t>£3780</a:t>
                      </a:r>
                    </a:p>
                  </a:txBody>
                  <a:tcPr>
                    <a:solidFill>
                      <a:schemeClr val="bg2">
                        <a:lumMod val="90000"/>
                      </a:schemeClr>
                    </a:solidFill>
                  </a:tcPr>
                </a:tc>
                <a:extLst>
                  <a:ext uri="{0D108BD9-81ED-4DB2-BD59-A6C34878D82A}">
                    <a16:rowId xmlns:a16="http://schemas.microsoft.com/office/drawing/2014/main" val="2482841833"/>
                  </a:ext>
                </a:extLst>
              </a:tr>
              <a:tr h="402949">
                <a:tc>
                  <a:txBody>
                    <a:bodyPr/>
                    <a:lstStyle/>
                    <a:p>
                      <a:r>
                        <a:rPr lang="en-GB" sz="1400" dirty="0"/>
                        <a:t>Consultancy Costs</a:t>
                      </a:r>
                    </a:p>
                  </a:txBody>
                  <a:tcPr>
                    <a:solidFill>
                      <a:schemeClr val="bg2">
                        <a:lumMod val="90000"/>
                      </a:schemeClr>
                    </a:solidFill>
                  </a:tcPr>
                </a:tc>
                <a:tc>
                  <a:txBody>
                    <a:bodyPr/>
                    <a:lstStyle/>
                    <a:p>
                      <a:r>
                        <a:rPr lang="en-GB" sz="1400" dirty="0"/>
                        <a:t>Charged per hour </a:t>
                      </a:r>
                    </a:p>
                  </a:txBody>
                  <a:tcPr>
                    <a:solidFill>
                      <a:schemeClr val="bg2">
                        <a:lumMod val="90000"/>
                      </a:schemeClr>
                    </a:solidFill>
                  </a:tcPr>
                </a:tc>
                <a:tc>
                  <a:txBody>
                    <a:bodyPr/>
                    <a:lstStyle/>
                    <a:p>
                      <a:r>
                        <a:rPr lang="en-GB" sz="1400" dirty="0"/>
                        <a:t>£35</a:t>
                      </a:r>
                    </a:p>
                  </a:txBody>
                  <a:tcPr>
                    <a:solidFill>
                      <a:schemeClr val="bg2">
                        <a:lumMod val="90000"/>
                      </a:schemeClr>
                    </a:solidFill>
                  </a:tcPr>
                </a:tc>
                <a:extLst>
                  <a:ext uri="{0D108BD9-81ED-4DB2-BD59-A6C34878D82A}">
                    <a16:rowId xmlns:a16="http://schemas.microsoft.com/office/drawing/2014/main" val="3741080283"/>
                  </a:ext>
                </a:extLst>
              </a:tr>
              <a:tr h="402949">
                <a:tc>
                  <a:txBody>
                    <a:bodyPr/>
                    <a:lstStyle/>
                    <a:p>
                      <a:r>
                        <a:rPr lang="en-GB" sz="1400" dirty="0"/>
                        <a:t>Presentation Costs</a:t>
                      </a:r>
                    </a:p>
                  </a:txBody>
                  <a:tcPr>
                    <a:solidFill>
                      <a:schemeClr val="bg2">
                        <a:lumMod val="90000"/>
                      </a:schemeClr>
                    </a:solidFill>
                  </a:tcPr>
                </a:tc>
                <a:tc>
                  <a:txBody>
                    <a:bodyPr/>
                    <a:lstStyle/>
                    <a:p>
                      <a:r>
                        <a:rPr lang="en-GB" sz="1400" dirty="0"/>
                        <a:t>One</a:t>
                      </a:r>
                      <a:r>
                        <a:rPr lang="en-GB" sz="1400" baseline="0" dirty="0"/>
                        <a:t> hour presentation</a:t>
                      </a:r>
                      <a:endParaRPr lang="en-GB" sz="1400" dirty="0"/>
                    </a:p>
                  </a:txBody>
                  <a:tcPr>
                    <a:solidFill>
                      <a:schemeClr val="bg2">
                        <a:lumMod val="90000"/>
                      </a:schemeClr>
                    </a:solidFill>
                  </a:tcPr>
                </a:tc>
                <a:tc>
                  <a:txBody>
                    <a:bodyPr/>
                    <a:lstStyle/>
                    <a:p>
                      <a:r>
                        <a:rPr lang="en-GB" sz="1400" dirty="0"/>
                        <a:t>£120</a:t>
                      </a:r>
                    </a:p>
                  </a:txBody>
                  <a:tcPr>
                    <a:solidFill>
                      <a:schemeClr val="bg2">
                        <a:lumMod val="90000"/>
                      </a:schemeClr>
                    </a:solidFill>
                  </a:tcPr>
                </a:tc>
                <a:extLst>
                  <a:ext uri="{0D108BD9-81ED-4DB2-BD59-A6C34878D82A}">
                    <a16:rowId xmlns:a16="http://schemas.microsoft.com/office/drawing/2014/main" val="1927868216"/>
                  </a:ext>
                </a:extLst>
              </a:tr>
              <a:tr h="402949">
                <a:tc>
                  <a:txBody>
                    <a:bodyPr/>
                    <a:lstStyle/>
                    <a:p>
                      <a:r>
                        <a:rPr lang="en-GB" sz="1400" dirty="0"/>
                        <a:t>Training Costs</a:t>
                      </a:r>
                    </a:p>
                  </a:txBody>
                  <a:tcPr>
                    <a:solidFill>
                      <a:schemeClr val="bg2">
                        <a:lumMod val="90000"/>
                      </a:schemeClr>
                    </a:solidFill>
                  </a:tcPr>
                </a:tc>
                <a:tc>
                  <a:txBody>
                    <a:bodyPr/>
                    <a:lstStyle/>
                    <a:p>
                      <a:r>
                        <a:rPr lang="en-GB" sz="1400" dirty="0"/>
                        <a:t>Dependant on need</a:t>
                      </a:r>
                    </a:p>
                  </a:txBody>
                  <a:tcPr>
                    <a:solidFill>
                      <a:schemeClr val="bg2">
                        <a:lumMod val="90000"/>
                      </a:schemeClr>
                    </a:solidFill>
                  </a:tcPr>
                </a:tc>
                <a:tc>
                  <a:txBody>
                    <a:bodyPr/>
                    <a:lstStyle/>
                    <a:p>
                      <a:r>
                        <a:rPr lang="en-GB" sz="1400" dirty="0"/>
                        <a:t>Price</a:t>
                      </a:r>
                      <a:r>
                        <a:rPr lang="en-GB" sz="1400" baseline="0" dirty="0"/>
                        <a:t> on request</a:t>
                      </a:r>
                      <a:endParaRPr lang="en-GB" sz="1400" dirty="0"/>
                    </a:p>
                  </a:txBody>
                  <a:tcPr>
                    <a:solidFill>
                      <a:schemeClr val="bg2">
                        <a:lumMod val="90000"/>
                      </a:schemeClr>
                    </a:solidFill>
                  </a:tcPr>
                </a:tc>
                <a:extLst>
                  <a:ext uri="{0D108BD9-81ED-4DB2-BD59-A6C34878D82A}">
                    <a16:rowId xmlns:a16="http://schemas.microsoft.com/office/drawing/2014/main" val="300163874"/>
                  </a:ext>
                </a:extLst>
              </a:tr>
              <a:tr h="563025">
                <a:tc>
                  <a:txBody>
                    <a:bodyPr/>
                    <a:lstStyle/>
                    <a:p>
                      <a:r>
                        <a:rPr lang="en-GB" sz="1400" dirty="0"/>
                        <a:t>Attendance</a:t>
                      </a:r>
                      <a:r>
                        <a:rPr lang="en-GB" sz="1400" baseline="0" dirty="0"/>
                        <a:t> to Multi Agency Meetings  </a:t>
                      </a:r>
                      <a:r>
                        <a:rPr lang="en-GB" sz="1400" baseline="0" dirty="0" err="1"/>
                        <a:t>etc</a:t>
                      </a:r>
                      <a:endParaRPr lang="en-GB" sz="1400" dirty="0"/>
                    </a:p>
                  </a:txBody>
                  <a:tcPr>
                    <a:solidFill>
                      <a:schemeClr val="bg2">
                        <a:lumMod val="90000"/>
                      </a:schemeClr>
                    </a:solidFill>
                  </a:tcPr>
                </a:tc>
                <a:tc>
                  <a:txBody>
                    <a:bodyPr/>
                    <a:lstStyle/>
                    <a:p>
                      <a:endParaRPr lang="en-GB" sz="1400" dirty="0"/>
                    </a:p>
                    <a:p>
                      <a:r>
                        <a:rPr lang="en-GB" sz="1400" dirty="0"/>
                        <a:t>Per hour</a:t>
                      </a:r>
                    </a:p>
                  </a:txBody>
                  <a:tcPr>
                    <a:solidFill>
                      <a:schemeClr val="bg2">
                        <a:lumMod val="90000"/>
                      </a:schemeClr>
                    </a:solidFill>
                  </a:tcPr>
                </a:tc>
                <a:tc>
                  <a:txBody>
                    <a:bodyPr/>
                    <a:lstStyle/>
                    <a:p>
                      <a:endParaRPr lang="en-GB" sz="1400" dirty="0"/>
                    </a:p>
                    <a:p>
                      <a:r>
                        <a:rPr lang="en-GB" sz="1400" dirty="0"/>
                        <a:t>£35</a:t>
                      </a:r>
                    </a:p>
                  </a:txBody>
                  <a:tcPr>
                    <a:solidFill>
                      <a:schemeClr val="bg2">
                        <a:lumMod val="90000"/>
                      </a:schemeClr>
                    </a:solidFill>
                  </a:tcPr>
                </a:tc>
                <a:extLst>
                  <a:ext uri="{0D108BD9-81ED-4DB2-BD59-A6C34878D82A}">
                    <a16:rowId xmlns:a16="http://schemas.microsoft.com/office/drawing/2014/main" val="1280434547"/>
                  </a:ext>
                </a:extLst>
              </a:tr>
            </a:tbl>
          </a:graphicData>
        </a:graphic>
      </p:graphicFrame>
      <p:sp>
        <p:nvSpPr>
          <p:cNvPr id="3" name="Title 2"/>
          <p:cNvSpPr>
            <a:spLocks noGrp="1"/>
          </p:cNvSpPr>
          <p:nvPr>
            <p:ph type="title"/>
          </p:nvPr>
        </p:nvSpPr>
        <p:spPr/>
        <p:txBody>
          <a:bodyPr/>
          <a:lstStyle/>
          <a:p>
            <a:r>
              <a:rPr lang="en-GB" dirty="0"/>
              <a:t>THTM Fees</a:t>
            </a:r>
          </a:p>
        </p:txBody>
      </p:sp>
    </p:spTree>
    <p:extLst>
      <p:ext uri="{BB962C8B-B14F-4D97-AF65-F5344CB8AC3E}">
        <p14:creationId xmlns:p14="http://schemas.microsoft.com/office/powerpoint/2010/main" val="475621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Our Values</a:t>
            </a:r>
          </a:p>
        </p:txBody>
      </p:sp>
      <p:pic>
        <p:nvPicPr>
          <p:cNvPr id="5" name="Content Placeholder 4"/>
          <p:cNvPicPr>
            <a:picLocks noGrp="1" noChangeAspect="1"/>
          </p:cNvPicPr>
          <p:nvPr>
            <p:ph idx="1"/>
          </p:nvPr>
        </p:nvPicPr>
        <p:blipFill>
          <a:blip r:embed="rId2"/>
          <a:stretch>
            <a:fillRect/>
          </a:stretch>
        </p:blipFill>
        <p:spPr>
          <a:xfrm>
            <a:off x="249382" y="1711439"/>
            <a:ext cx="2585038" cy="2070852"/>
          </a:xfrm>
          <a:prstGeom prst="rect">
            <a:avLst/>
          </a:prstGeom>
        </p:spPr>
      </p:pic>
      <p:pic>
        <p:nvPicPr>
          <p:cNvPr id="6" name="Picture 5"/>
          <p:cNvPicPr>
            <a:picLocks noChangeAspect="1"/>
          </p:cNvPicPr>
          <p:nvPr/>
        </p:nvPicPr>
        <p:blipFill>
          <a:blip r:embed="rId3"/>
          <a:stretch>
            <a:fillRect/>
          </a:stretch>
        </p:blipFill>
        <p:spPr>
          <a:xfrm>
            <a:off x="3254302" y="1711440"/>
            <a:ext cx="2740471" cy="2070851"/>
          </a:xfrm>
          <a:prstGeom prst="rect">
            <a:avLst/>
          </a:prstGeom>
        </p:spPr>
      </p:pic>
      <p:pic>
        <p:nvPicPr>
          <p:cNvPr id="7" name="Picture 6"/>
          <p:cNvPicPr>
            <a:picLocks noChangeAspect="1"/>
          </p:cNvPicPr>
          <p:nvPr/>
        </p:nvPicPr>
        <p:blipFill>
          <a:blip r:embed="rId4"/>
          <a:stretch>
            <a:fillRect/>
          </a:stretch>
        </p:blipFill>
        <p:spPr>
          <a:xfrm>
            <a:off x="6414655" y="1711439"/>
            <a:ext cx="2619633" cy="2070852"/>
          </a:xfrm>
          <a:prstGeom prst="rect">
            <a:avLst/>
          </a:prstGeom>
        </p:spPr>
      </p:pic>
      <p:pic>
        <p:nvPicPr>
          <p:cNvPr id="8" name="Picture 7"/>
          <p:cNvPicPr>
            <a:picLocks noChangeAspect="1"/>
          </p:cNvPicPr>
          <p:nvPr/>
        </p:nvPicPr>
        <p:blipFill>
          <a:blip r:embed="rId5"/>
          <a:stretch>
            <a:fillRect/>
          </a:stretch>
        </p:blipFill>
        <p:spPr>
          <a:xfrm>
            <a:off x="3254302" y="4498820"/>
            <a:ext cx="2740471" cy="2021878"/>
          </a:xfrm>
          <a:prstGeom prst="rect">
            <a:avLst/>
          </a:prstGeom>
        </p:spPr>
      </p:pic>
    </p:spTree>
    <p:extLst>
      <p:ext uri="{BB962C8B-B14F-4D97-AF65-F5344CB8AC3E}">
        <p14:creationId xmlns:p14="http://schemas.microsoft.com/office/powerpoint/2010/main" val="138227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Get in Touch </a:t>
            </a:r>
          </a:p>
        </p:txBody>
      </p:sp>
      <p:sp>
        <p:nvSpPr>
          <p:cNvPr id="4" name="TextBox 3"/>
          <p:cNvSpPr txBox="1"/>
          <p:nvPr/>
        </p:nvSpPr>
        <p:spPr>
          <a:xfrm flipH="1">
            <a:off x="627609" y="1911927"/>
            <a:ext cx="7976063" cy="5016758"/>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Lynsey Grundy</a:t>
            </a:r>
          </a:p>
          <a:p>
            <a:pPr algn="ct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Tidy Homes Tidy Minds </a:t>
            </a:r>
          </a:p>
          <a:p>
            <a:pPr algn="ct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Southway Housing Trust</a:t>
            </a:r>
          </a:p>
          <a:p>
            <a:pPr algn="ct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Southern Gate 729 Princess Road, Didsbury</a:t>
            </a:r>
          </a:p>
          <a:p>
            <a:pPr algn="ct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Manchester, M20 2LT</a:t>
            </a:r>
          </a:p>
          <a:p>
            <a:pPr algn="ct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T/N:  0161 448 4282          M: 07766504707</a:t>
            </a:r>
          </a:p>
          <a:p>
            <a:pPr algn="ct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E: </a:t>
            </a:r>
            <a:r>
              <a:rPr lang="en-GB" sz="1600" b="1" dirty="0">
                <a:latin typeface="Arial" panose="020B0604020202020204" pitchFamily="34" charset="0"/>
                <a:cs typeface="Arial" panose="020B0604020202020204" pitchFamily="34" charset="0"/>
                <a:hlinkClick r:id="rId2"/>
              </a:rPr>
              <a:t>lynsey.grundy@tidyhomestidyminds.co.uk</a:t>
            </a:r>
            <a:endParaRPr lang="en-GB" sz="1600" b="1" dirty="0">
              <a:latin typeface="Arial" panose="020B0604020202020204" pitchFamily="34" charset="0"/>
              <a:cs typeface="Arial" panose="020B0604020202020204" pitchFamily="34" charset="0"/>
            </a:endParaRPr>
          </a:p>
          <a:p>
            <a:pPr algn="ct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a:t>
            </a:r>
            <a:r>
              <a:rPr lang="en-GB" sz="1600" b="1" dirty="0" err="1">
                <a:latin typeface="Arial" panose="020B0604020202020204" pitchFamily="34" charset="0"/>
                <a:cs typeface="Arial" panose="020B0604020202020204" pitchFamily="34" charset="0"/>
              </a:rPr>
              <a:t>tidyhomestidyminds</a:t>
            </a:r>
            <a:endParaRPr lang="en-GB" sz="1600" b="1" dirty="0">
              <a:latin typeface="Arial" panose="020B0604020202020204" pitchFamily="34" charset="0"/>
              <a:cs typeface="Arial" panose="020B0604020202020204" pitchFamily="34" charset="0"/>
            </a:endParaRPr>
          </a:p>
          <a:p>
            <a:pPr algn="ct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a:t>
            </a:r>
            <a:r>
              <a:rPr lang="en-GB" sz="1600" b="1" dirty="0" err="1">
                <a:latin typeface="Arial" panose="020B0604020202020204" pitchFamily="34" charset="0"/>
                <a:cs typeface="Arial" panose="020B0604020202020204" pitchFamily="34" charset="0"/>
              </a:rPr>
              <a:t>HomesTidy</a:t>
            </a:r>
            <a:endParaRPr lang="en-GB" sz="1600" b="1" dirty="0">
              <a:latin typeface="Arial" panose="020B0604020202020204" pitchFamily="34" charset="0"/>
              <a:cs typeface="Arial" panose="020B0604020202020204" pitchFamily="34" charset="0"/>
            </a:endParaRPr>
          </a:p>
          <a:p>
            <a:pPr algn="ct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www.southwayhousing.co.uk/hoarding</a:t>
            </a:r>
          </a:p>
          <a:p>
            <a:pPr algn="ctr"/>
            <a:endParaRPr lang="en-GB" sz="1600" b="1" dirty="0">
              <a:solidFill>
                <a:schemeClr val="accent2"/>
              </a:solidFill>
              <a:latin typeface="Arial" panose="020B0604020202020204" pitchFamily="34" charset="0"/>
              <a:cs typeface="Arial" panose="020B0604020202020204" pitchFamily="34" charset="0"/>
            </a:endParaRPr>
          </a:p>
        </p:txBody>
      </p:sp>
      <p:pic>
        <p:nvPicPr>
          <p:cNvPr id="9" name="Picture 8" descr="Original file ‎ (SVG file, nominally 250 × 250 pixel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326" y="5315057"/>
            <a:ext cx="297874" cy="29787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5743585"/>
            <a:ext cx="406860" cy="363635"/>
          </a:xfrm>
          <a:prstGeom prst="rect">
            <a:avLst/>
          </a:prstGeom>
        </p:spPr>
      </p:pic>
    </p:spTree>
    <p:extLst>
      <p:ext uri="{BB962C8B-B14F-4D97-AF65-F5344CB8AC3E}">
        <p14:creationId xmlns:p14="http://schemas.microsoft.com/office/powerpoint/2010/main" val="1957305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1"/>
            <a:ext cx="8229600" cy="4904508"/>
          </a:xfrm>
        </p:spPr>
        <p:txBody>
          <a:bodyPr/>
          <a:lstStyle/>
          <a:p>
            <a:pPr marL="0" indent="0">
              <a:buNone/>
            </a:pPr>
            <a:r>
              <a:rPr lang="en-GB" sz="1300" b="1" dirty="0"/>
              <a:t>About Us </a:t>
            </a:r>
            <a:endParaRPr lang="en-GB" sz="1300" dirty="0"/>
          </a:p>
          <a:p>
            <a:pPr marL="0" indent="0">
              <a:buNone/>
            </a:pPr>
            <a:r>
              <a:rPr lang="en-GB" sz="1300" dirty="0"/>
              <a:t>Southway Housing Trust is a not-for-profit local housing company established in 2007, working in and around South Manchester. We’re a committed and forward-thinking not-for-profit local housing company and are passionate about providing excellent homes and outstanding customer care. </a:t>
            </a:r>
            <a:r>
              <a:rPr lang="en-GB" sz="1300" b="1" dirty="0"/>
              <a:t> </a:t>
            </a:r>
            <a:endParaRPr lang="en-GB" sz="1300" dirty="0"/>
          </a:p>
          <a:p>
            <a:pPr marL="0" indent="0">
              <a:buNone/>
            </a:pPr>
            <a:r>
              <a:rPr lang="en-GB" sz="1300" dirty="0"/>
              <a:t>We own and manage almost 6,000 homes across Burnage, Chorlton, Didsbury and Withington. </a:t>
            </a:r>
          </a:p>
          <a:p>
            <a:pPr marL="0" indent="0">
              <a:buNone/>
            </a:pPr>
            <a:r>
              <a:rPr lang="en-GB" sz="1300" b="1" dirty="0"/>
              <a:t>Our Vision </a:t>
            </a:r>
            <a:endParaRPr lang="en-GB" sz="1300" dirty="0"/>
          </a:p>
          <a:p>
            <a:pPr marL="0" indent="0">
              <a:buNone/>
            </a:pPr>
            <a:r>
              <a:rPr lang="en-GB" sz="1300" dirty="0"/>
              <a:t>We will work in partnership with others to make South Manchester a place that people are proud of - a safe place where people choose to live, work and play. </a:t>
            </a:r>
          </a:p>
          <a:p>
            <a:pPr marL="0" indent="0">
              <a:buNone/>
            </a:pPr>
            <a:r>
              <a:rPr lang="en-GB" sz="1300" b="1" dirty="0"/>
              <a:t>Our Purpose </a:t>
            </a:r>
            <a:endParaRPr lang="en-GB" sz="1300" dirty="0"/>
          </a:p>
          <a:p>
            <a:pPr marL="0" indent="0">
              <a:buNone/>
            </a:pPr>
            <a:r>
              <a:rPr lang="en-GB" sz="1300" dirty="0"/>
              <a:t>To provide high-quality affordable homes in desirable neighbourhoods where people are happy to live and have the opportunity to achieve their potential. We also have a wider purpose to make the best use of our resources to achieve our social objectives. </a:t>
            </a:r>
          </a:p>
          <a:p>
            <a:pPr marL="0" indent="0">
              <a:buNone/>
            </a:pPr>
            <a:r>
              <a:rPr lang="en-GB" sz="1300" b="1" dirty="0"/>
              <a:t>Southway Community Support Team </a:t>
            </a:r>
            <a:endParaRPr lang="en-GB" sz="1300" dirty="0"/>
          </a:p>
          <a:p>
            <a:pPr marL="0" indent="0">
              <a:buNone/>
            </a:pPr>
            <a:r>
              <a:rPr lang="en-GB" sz="1300" dirty="0"/>
              <a:t>Southway recognises that some individuals living in our homes reach a point where they require intensive support and many have lost the support they have been receiving from other agencies. The Community Support Team provides one-to-one support to adults and families living in Southway’s homes. The Officers dedicate time to resolving a situation, linking across multiple agencies, using specialist knowledge and experience, and immersing themselves in a case so that it can be dealt with sensitively and effectively. </a:t>
            </a:r>
          </a:p>
          <a:p>
            <a:pPr marL="0" indent="0">
              <a:buNone/>
            </a:pPr>
            <a:r>
              <a:rPr lang="en-GB" sz="1300" dirty="0"/>
              <a:t>Our Support Officers specialise in particular areas, attend training and keep up to date with information, legislation and approaches to working. They provide holistic support to tenants in often complex situations to assist people to live independently, aiming for them to ultimately have less reliance on public services, manage their homes themselves, access support in their neighbourhood and live fulfilled lives. </a:t>
            </a:r>
          </a:p>
        </p:txBody>
      </p:sp>
      <p:sp>
        <p:nvSpPr>
          <p:cNvPr id="3" name="Title 2"/>
          <p:cNvSpPr>
            <a:spLocks noGrp="1"/>
          </p:cNvSpPr>
          <p:nvPr>
            <p:ph type="title"/>
          </p:nvPr>
        </p:nvSpPr>
        <p:spPr/>
        <p:txBody>
          <a:bodyPr/>
          <a:lstStyle/>
          <a:p>
            <a:r>
              <a:rPr lang="en-GB" dirty="0"/>
              <a:t>Southway Housing Trust</a:t>
            </a:r>
          </a:p>
        </p:txBody>
      </p:sp>
    </p:spTree>
    <p:extLst>
      <p:ext uri="{BB962C8B-B14F-4D97-AF65-F5344CB8AC3E}">
        <p14:creationId xmlns:p14="http://schemas.microsoft.com/office/powerpoint/2010/main" val="1677295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Who is Tidy Homes Tidy Minds?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836247"/>
            <a:ext cx="3273664" cy="304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75896" y="4017463"/>
            <a:ext cx="2995505" cy="2685569"/>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6433" y="3862493"/>
            <a:ext cx="2727567" cy="307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773383"/>
            <a:ext cx="8492836" cy="400110"/>
          </a:xfrm>
          <a:prstGeom prst="rect">
            <a:avLst/>
          </a:prstGeom>
        </p:spPr>
        <p:txBody>
          <a:bodyPr wrap="square">
            <a:spAutoFit/>
          </a:bodyPr>
          <a:lstStyle/>
          <a:p>
            <a:r>
              <a:rPr lang="en-GB" sz="2000" dirty="0"/>
              <a:t>. </a:t>
            </a:r>
          </a:p>
        </p:txBody>
      </p:sp>
      <p:sp>
        <p:nvSpPr>
          <p:cNvPr id="8" name="Rectangle 7"/>
          <p:cNvSpPr/>
          <p:nvPr/>
        </p:nvSpPr>
        <p:spPr>
          <a:xfrm>
            <a:off x="457200" y="1773383"/>
            <a:ext cx="8492836" cy="2031325"/>
          </a:xfrm>
          <a:prstGeom prst="rect">
            <a:avLst/>
          </a:prstGeom>
        </p:spPr>
        <p:txBody>
          <a:bodyPr wrap="square">
            <a:spAutoFit/>
          </a:bodyPr>
          <a:lstStyle/>
          <a:p>
            <a:pPr algn="just"/>
            <a:r>
              <a:rPr lang="en-GB" sz="1400" dirty="0">
                <a:solidFill>
                  <a:srgbClr val="000000"/>
                </a:solidFill>
                <a:latin typeface="Arial" panose="020B0604020202020204" pitchFamily="34" charset="0"/>
              </a:rPr>
              <a:t>This project provides a specialist resource to identify and address properties affected by hoarding with the aim of making a real long term difference to the individual’s life. The approach equips individuals with skills and coping techniques to maintain their homes in the future alongside providing a better and safer living environment. </a:t>
            </a:r>
          </a:p>
          <a:p>
            <a:pPr algn="just"/>
            <a:endParaRPr lang="en-GB" sz="1400" dirty="0">
              <a:solidFill>
                <a:srgbClr val="000000"/>
              </a:solidFill>
              <a:latin typeface="Arial" panose="020B0604020202020204" pitchFamily="34" charset="0"/>
            </a:endParaRPr>
          </a:p>
          <a:p>
            <a:pPr algn="just"/>
            <a:r>
              <a:rPr lang="en-GB" sz="1400" dirty="0">
                <a:solidFill>
                  <a:srgbClr val="000000"/>
                </a:solidFill>
                <a:latin typeface="Arial" panose="020B0604020202020204" pitchFamily="34" charset="0"/>
              </a:rPr>
              <a:t>The scheme is available to anyone struggling with clutter, hoarding and disorder in their home.  I cover most area’s in the North West including homes that are privately owned, private tenants, other social housing tenants and sheltered/supported housing.  There is a cost for the service to non-Southway tenants.</a:t>
            </a:r>
            <a:endParaRPr lang="en-GB" sz="1400" dirty="0"/>
          </a:p>
        </p:txBody>
      </p:sp>
    </p:spTree>
    <p:extLst>
      <p:ext uri="{BB962C8B-B14F-4D97-AF65-F5344CB8AC3E}">
        <p14:creationId xmlns:p14="http://schemas.microsoft.com/office/powerpoint/2010/main" val="3565426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66831"/>
            <a:ext cx="8229600" cy="4791169"/>
          </a:xfrm>
        </p:spPr>
        <p:txBody>
          <a:bodyPr/>
          <a:lstStyle/>
          <a:p>
            <a:r>
              <a:rPr lang="en-GB" sz="1800" dirty="0"/>
              <a:t>Provide 1-1 practical support to de-clutter in clients’ homes for up to 3hr a session using trauma-informed working practices and helping with executive function</a:t>
            </a:r>
          </a:p>
          <a:p>
            <a:r>
              <a:rPr lang="en-GB" sz="1800" dirty="0"/>
              <a:t>Build trust and form relationships to find the trigger of the hoarding issue</a:t>
            </a:r>
          </a:p>
          <a:p>
            <a:r>
              <a:rPr lang="en-GB" sz="1800" dirty="0"/>
              <a:t>Work with statutory agencies to form a support network to improve life outcomes and address hoarding problems working with the 6 Principles of safeguarding and The Care Act 2014.</a:t>
            </a:r>
          </a:p>
          <a:p>
            <a:r>
              <a:rPr lang="en-GB" sz="1800" dirty="0"/>
              <a:t>Carry out FREE assessments and prepare reports for statutory agencies to apply for funding </a:t>
            </a:r>
          </a:p>
          <a:p>
            <a:r>
              <a:rPr lang="en-GB" sz="1800" dirty="0"/>
              <a:t>Provide an alternative to eviction and enforcement action</a:t>
            </a:r>
          </a:p>
          <a:p>
            <a:r>
              <a:rPr lang="en-GB" sz="1800" dirty="0"/>
              <a:t>Offer Basic and Advanced Hoarding training packages either online or face-to-face.</a:t>
            </a:r>
          </a:p>
          <a:p>
            <a:r>
              <a:rPr lang="en-GB" sz="1800" dirty="0"/>
              <a:t>Incorporate tenancy support working to form a package of support </a:t>
            </a:r>
          </a:p>
          <a:p>
            <a:r>
              <a:rPr lang="en-GB" sz="1800" dirty="0"/>
              <a:t>Work with leading professionals in the hoarding world</a:t>
            </a:r>
          </a:p>
          <a:p>
            <a:r>
              <a:rPr lang="en-GB" sz="1800" dirty="0"/>
              <a:t>Provide advocacy support </a:t>
            </a:r>
          </a:p>
          <a:p>
            <a:endParaRPr lang="en-GB" sz="1800" dirty="0"/>
          </a:p>
          <a:p>
            <a:pPr marL="0" indent="0">
              <a:buNone/>
            </a:pPr>
            <a:endParaRPr lang="en-GB" sz="1800" dirty="0"/>
          </a:p>
        </p:txBody>
      </p:sp>
      <p:sp>
        <p:nvSpPr>
          <p:cNvPr id="3" name="Title 2"/>
          <p:cNvSpPr>
            <a:spLocks noGrp="1"/>
          </p:cNvSpPr>
          <p:nvPr>
            <p:ph type="title"/>
          </p:nvPr>
        </p:nvSpPr>
        <p:spPr/>
        <p:txBody>
          <a:bodyPr/>
          <a:lstStyle/>
          <a:p>
            <a:r>
              <a:rPr lang="en-GB" dirty="0"/>
              <a:t>What is Tidy Homes Tidy Minds?</a:t>
            </a:r>
          </a:p>
        </p:txBody>
      </p:sp>
    </p:spTree>
    <p:extLst>
      <p:ext uri="{BB962C8B-B14F-4D97-AF65-F5344CB8AC3E}">
        <p14:creationId xmlns:p14="http://schemas.microsoft.com/office/powerpoint/2010/main" val="1056711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8AA1D9FA-D557-DE14-9898-5F3777F56E4F}"/>
              </a:ext>
            </a:extLst>
          </p:cNvPr>
          <p:cNvPicPr>
            <a:picLocks noGrp="1" noChangeAspect="1"/>
          </p:cNvPicPr>
          <p:nvPr>
            <p:ph idx="1"/>
          </p:nvPr>
        </p:nvPicPr>
        <p:blipFill>
          <a:blip r:embed="rId2"/>
          <a:stretch>
            <a:fillRect/>
          </a:stretch>
        </p:blipFill>
        <p:spPr>
          <a:xfrm>
            <a:off x="753534" y="2087034"/>
            <a:ext cx="2960725" cy="4770966"/>
          </a:xfrm>
        </p:spPr>
      </p:pic>
      <p:sp>
        <p:nvSpPr>
          <p:cNvPr id="3" name="Title 2">
            <a:extLst>
              <a:ext uri="{FF2B5EF4-FFF2-40B4-BE49-F238E27FC236}">
                <a16:creationId xmlns:a16="http://schemas.microsoft.com/office/drawing/2014/main" id="{52065B2B-0666-9CE6-DE02-38A946FCA1C7}"/>
              </a:ext>
            </a:extLst>
          </p:cNvPr>
          <p:cNvSpPr>
            <a:spLocks noGrp="1"/>
          </p:cNvSpPr>
          <p:nvPr>
            <p:ph type="title"/>
          </p:nvPr>
        </p:nvSpPr>
        <p:spPr/>
        <p:txBody>
          <a:bodyPr/>
          <a:lstStyle/>
          <a:p>
            <a:r>
              <a:rPr lang="en-GB" dirty="0"/>
              <a:t>Training Virtual or Face-To-Face</a:t>
            </a:r>
          </a:p>
        </p:txBody>
      </p:sp>
      <p:pic>
        <p:nvPicPr>
          <p:cNvPr id="7" name="Picture 6" descr="Text&#10;&#10;Description automatically generated">
            <a:extLst>
              <a:ext uri="{FF2B5EF4-FFF2-40B4-BE49-F238E27FC236}">
                <a16:creationId xmlns:a16="http://schemas.microsoft.com/office/drawing/2014/main" id="{1C101007-47D7-10D3-E9A4-B02016B1E0C5}"/>
              </a:ext>
            </a:extLst>
          </p:cNvPr>
          <p:cNvPicPr>
            <a:picLocks noChangeAspect="1"/>
          </p:cNvPicPr>
          <p:nvPr/>
        </p:nvPicPr>
        <p:blipFill>
          <a:blip r:embed="rId3"/>
          <a:stretch>
            <a:fillRect/>
          </a:stretch>
        </p:blipFill>
        <p:spPr>
          <a:xfrm>
            <a:off x="5362007" y="2066924"/>
            <a:ext cx="2960726" cy="4770967"/>
          </a:xfrm>
          <a:prstGeom prst="rect">
            <a:avLst/>
          </a:prstGeom>
        </p:spPr>
      </p:pic>
    </p:spTree>
    <p:extLst>
      <p:ext uri="{BB962C8B-B14F-4D97-AF65-F5344CB8AC3E}">
        <p14:creationId xmlns:p14="http://schemas.microsoft.com/office/powerpoint/2010/main" val="3015093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090" y="1801091"/>
            <a:ext cx="8229600" cy="4495491"/>
          </a:xfrm>
        </p:spPr>
        <p:txBody>
          <a:bodyPr/>
          <a:lstStyle/>
          <a:p>
            <a:pPr algn="just">
              <a:buFont typeface="Arial" panose="020B0604020202020204" pitchFamily="34" charset="0"/>
              <a:buChar char="•"/>
            </a:pPr>
            <a:r>
              <a:rPr lang="en-US" sz="1700" dirty="0"/>
              <a:t>Help with hoarding for Southway tenants started in 2015 with Lynsey just spending more time than usual with clients helping them physically declutter</a:t>
            </a:r>
          </a:p>
          <a:p>
            <a:pPr algn="just">
              <a:buFont typeface="Arial" panose="020B0604020202020204" pitchFamily="34" charset="0"/>
              <a:buChar char="•"/>
            </a:pPr>
            <a:r>
              <a:rPr lang="en-US" sz="1700" dirty="0"/>
              <a:t>In 2017 statutory services were asking for help but we could only offer the service to our Tenants, but after discussion with the Exec Group we created Tidy Homes Tidy Minds and the offer was put out that we could help non-tenants but for a fee.</a:t>
            </a:r>
          </a:p>
          <a:p>
            <a:pPr algn="just">
              <a:buFont typeface="Arial" panose="020B0604020202020204" pitchFamily="34" charset="0"/>
              <a:buChar char="•"/>
            </a:pPr>
            <a:r>
              <a:rPr lang="en-US" sz="1700" dirty="0"/>
              <a:t>THTM joined APDO and Hoarding UK in 2016 with referrals being submitted via them. This also Included requests to do presentations and talks all over the UK.  Lynsey has over 25 years of experience in the Social Work arena. Working with looking after Children, housing, homelessness, all substance misuse, sex offenders, and tenancy support.</a:t>
            </a:r>
          </a:p>
          <a:p>
            <a:pPr algn="just">
              <a:buFont typeface="Arial" panose="020B0604020202020204" pitchFamily="34" charset="0"/>
              <a:buChar char="•"/>
            </a:pPr>
            <a:r>
              <a:rPr lang="en-US" sz="1700" dirty="0"/>
              <a:t>Lynsey works with Manchester City Council &amp; Public Health (England) to deliver ACEs (Adverse Childhood Experiences) &amp; Trauma Informed Working Practices to Regional Housing Providers.</a:t>
            </a:r>
          </a:p>
          <a:p>
            <a:pPr algn="just">
              <a:buFont typeface="Arial" panose="020B0604020202020204" pitchFamily="34" charset="0"/>
              <a:buChar char="•"/>
            </a:pPr>
            <a:r>
              <a:rPr lang="en-US" sz="1700" dirty="0"/>
              <a:t>We are a team of 3 – Lynsey Grundy (Manager), Anna Milser (THTM Private), Sarah Aspinall (THTM Southway)</a:t>
            </a:r>
          </a:p>
          <a:p>
            <a:pPr algn="just">
              <a:buFont typeface="Arial" panose="020B0604020202020204" pitchFamily="34" charset="0"/>
              <a:buChar char="•"/>
            </a:pPr>
            <a:endParaRPr lang="en-US" sz="1700" dirty="0"/>
          </a:p>
          <a:p>
            <a:pPr marL="0" indent="0">
              <a:buNone/>
            </a:pPr>
            <a:endParaRPr lang="en-GB" sz="1800" dirty="0"/>
          </a:p>
        </p:txBody>
      </p:sp>
      <p:sp>
        <p:nvSpPr>
          <p:cNvPr id="3" name="Title 2"/>
          <p:cNvSpPr>
            <a:spLocks noGrp="1"/>
          </p:cNvSpPr>
          <p:nvPr>
            <p:ph type="title"/>
          </p:nvPr>
        </p:nvSpPr>
        <p:spPr/>
        <p:txBody>
          <a:bodyPr/>
          <a:lstStyle/>
          <a:p>
            <a:r>
              <a:rPr lang="en-GB" dirty="0"/>
              <a:t>Background to THTM</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A20A7884-F50F-A7B1-8C0F-BD7E5A196FB3}"/>
                  </a:ext>
                </a:extLst>
              </p14:cNvPr>
              <p14:cNvContentPartPr/>
              <p14:nvPr/>
            </p14:nvContentPartPr>
            <p14:xfrm>
              <a:off x="736253" y="4977987"/>
              <a:ext cx="360" cy="360"/>
            </p14:xfrm>
          </p:contentPart>
        </mc:Choice>
        <mc:Fallback xmlns="">
          <p:pic>
            <p:nvPicPr>
              <p:cNvPr id="4" name="Ink 3">
                <a:extLst>
                  <a:ext uri="{FF2B5EF4-FFF2-40B4-BE49-F238E27FC236}">
                    <a16:creationId xmlns:a16="http://schemas.microsoft.com/office/drawing/2014/main" id="{A20A7884-F50F-A7B1-8C0F-BD7E5A196FB3}"/>
                  </a:ext>
                </a:extLst>
              </p:cNvPr>
              <p:cNvPicPr/>
              <p:nvPr/>
            </p:nvPicPr>
            <p:blipFill>
              <a:blip r:embed="rId3"/>
              <a:stretch>
                <a:fillRect/>
              </a:stretch>
            </p:blipFill>
            <p:spPr>
              <a:xfrm>
                <a:off x="727613" y="496898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820D042D-493A-BE1B-2630-3A7B2B0F6535}"/>
                  </a:ext>
                </a:extLst>
              </p14:cNvPr>
              <p14:cNvContentPartPr/>
              <p14:nvPr/>
            </p14:nvContentPartPr>
            <p14:xfrm>
              <a:off x="1176533" y="5215227"/>
              <a:ext cx="360" cy="360"/>
            </p14:xfrm>
          </p:contentPart>
        </mc:Choice>
        <mc:Fallback xmlns="">
          <p:pic>
            <p:nvPicPr>
              <p:cNvPr id="5" name="Ink 4">
                <a:extLst>
                  <a:ext uri="{FF2B5EF4-FFF2-40B4-BE49-F238E27FC236}">
                    <a16:creationId xmlns:a16="http://schemas.microsoft.com/office/drawing/2014/main" id="{820D042D-493A-BE1B-2630-3A7B2B0F6535}"/>
                  </a:ext>
                </a:extLst>
              </p:cNvPr>
              <p:cNvPicPr/>
              <p:nvPr/>
            </p:nvPicPr>
            <p:blipFill>
              <a:blip r:embed="rId3"/>
              <a:stretch>
                <a:fillRect/>
              </a:stretch>
            </p:blipFill>
            <p:spPr>
              <a:xfrm>
                <a:off x="1167893" y="5206227"/>
                <a:ext cx="18000" cy="18000"/>
              </a:xfrm>
              <a:prstGeom prst="rect">
                <a:avLst/>
              </a:prstGeom>
            </p:spPr>
          </p:pic>
        </mc:Fallback>
      </mc:AlternateContent>
    </p:spTree>
    <p:extLst>
      <p:ext uri="{BB962C8B-B14F-4D97-AF65-F5344CB8AC3E}">
        <p14:creationId xmlns:p14="http://schemas.microsoft.com/office/powerpoint/2010/main" val="558410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48270"/>
            <a:ext cx="2313709" cy="2313709"/>
          </a:xfrm>
        </p:spPr>
      </p:pic>
      <p:sp>
        <p:nvSpPr>
          <p:cNvPr id="3" name="Title 2"/>
          <p:cNvSpPr>
            <a:spLocks noGrp="1"/>
          </p:cNvSpPr>
          <p:nvPr>
            <p:ph type="title"/>
          </p:nvPr>
        </p:nvSpPr>
        <p:spPr/>
        <p:txBody>
          <a:bodyPr/>
          <a:lstStyle/>
          <a:p>
            <a:r>
              <a:rPr lang="en-GB" dirty="0"/>
              <a:t>Promotion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436" y="1748270"/>
            <a:ext cx="2369127" cy="23137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69261" y="1922607"/>
            <a:ext cx="2357583" cy="2008910"/>
          </a:xfrm>
          <a:prstGeom prst="rect">
            <a:avLst/>
          </a:prstGeom>
        </p:spPr>
      </p:pic>
      <p:sp>
        <p:nvSpPr>
          <p:cNvPr id="7" name="TextBox 6"/>
          <p:cNvSpPr txBox="1"/>
          <p:nvPr/>
        </p:nvSpPr>
        <p:spPr>
          <a:xfrm>
            <a:off x="0" y="4188813"/>
            <a:ext cx="8423564" cy="369332"/>
          </a:xfrm>
          <a:prstGeom prst="rect">
            <a:avLst/>
          </a:prstGeom>
          <a:noFill/>
        </p:spPr>
        <p:txBody>
          <a:bodyPr wrap="square" rtlCol="0">
            <a:spAutoFit/>
          </a:bodyPr>
          <a:lstStyle/>
          <a:p>
            <a:r>
              <a:rPr lang="en-GB" sz="1200"/>
              <a:t>Women in Housing Finalist 2019</a:t>
            </a:r>
            <a:r>
              <a:rPr lang="en-GB"/>
              <a:t>	               </a:t>
            </a:r>
            <a:r>
              <a:rPr lang="en-GB" sz="1200"/>
              <a:t>Interview on North Manchester Radio</a:t>
            </a:r>
            <a:r>
              <a:rPr lang="en-GB"/>
              <a:t>	        </a:t>
            </a:r>
            <a:r>
              <a:rPr lang="en-GB" sz="1200"/>
              <a:t>Interview with BBC Radio Manchester</a:t>
            </a:r>
            <a:endParaRPr lang="en-GB" sz="12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32" y="4681537"/>
            <a:ext cx="3048000" cy="1609725"/>
          </a:xfrm>
          <a:prstGeom prst="rect">
            <a:avLst/>
          </a:prstGeom>
        </p:spPr>
      </p:pic>
      <p:sp>
        <p:nvSpPr>
          <p:cNvPr id="9" name="TextBox 8"/>
          <p:cNvSpPr txBox="1"/>
          <p:nvPr/>
        </p:nvSpPr>
        <p:spPr>
          <a:xfrm>
            <a:off x="0" y="6291263"/>
            <a:ext cx="3598334" cy="276999"/>
          </a:xfrm>
          <a:prstGeom prst="rect">
            <a:avLst/>
          </a:prstGeom>
          <a:noFill/>
        </p:spPr>
        <p:txBody>
          <a:bodyPr wrap="square" rtlCol="0">
            <a:spAutoFit/>
          </a:bodyPr>
          <a:lstStyle/>
          <a:p>
            <a:r>
              <a:rPr lang="en-GB" sz="1200" dirty="0"/>
              <a:t>      Interview with Wythenshawe Community Radio</a:t>
            </a:r>
          </a:p>
        </p:txBody>
      </p:sp>
      <p:sp>
        <p:nvSpPr>
          <p:cNvPr id="10" name="TextBox 9">
            <a:extLst>
              <a:ext uri="{FF2B5EF4-FFF2-40B4-BE49-F238E27FC236}">
                <a16:creationId xmlns:a16="http://schemas.microsoft.com/office/drawing/2014/main" id="{A5CC38E4-6E7C-4310-1827-D5CD4FACFD7F}"/>
              </a:ext>
            </a:extLst>
          </p:cNvPr>
          <p:cNvSpPr txBox="1"/>
          <p:nvPr/>
        </p:nvSpPr>
        <p:spPr>
          <a:xfrm>
            <a:off x="3219453" y="4681537"/>
            <a:ext cx="5839880" cy="954107"/>
          </a:xfrm>
          <a:prstGeom prst="rect">
            <a:avLst/>
          </a:prstGeom>
          <a:noFill/>
        </p:spPr>
        <p:txBody>
          <a:bodyPr wrap="square">
            <a:spAutoFit/>
          </a:bodyPr>
          <a:lstStyle/>
          <a:p>
            <a:r>
              <a:rPr lang="en-GB" sz="1400" u="sng" dirty="0">
                <a:solidFill>
                  <a:srgbClr val="0000FF"/>
                </a:solidFill>
                <a:effectLst/>
                <a:latin typeface="Calibri" panose="020F0502020204030204" pitchFamily="34" charset="0"/>
                <a:ea typeface="Calibri" panose="020F0502020204030204" pitchFamily="34" charset="0"/>
                <a:hlinkClick r:id="rId6"/>
              </a:rPr>
              <a:t>https://thenorthernquota.org/2020/05/23/south-manchester-tidy-home-project-offers-declutter-homes-and-give-people-new-lease-life/</a:t>
            </a:r>
            <a:r>
              <a:rPr lang="en-GB" sz="1400" dirty="0">
                <a:effectLst/>
                <a:latin typeface="Calibri" panose="020F0502020204030204" pitchFamily="34" charset="0"/>
                <a:ea typeface="Calibri" panose="020F0502020204030204" pitchFamily="34" charset="0"/>
              </a:rPr>
              <a:t> </a:t>
            </a:r>
          </a:p>
          <a:p>
            <a:endParaRPr lang="en-GB" sz="1400" dirty="0">
              <a:latin typeface="Calibri" panose="020F0502020204030204" pitchFamily="34" charset="0"/>
              <a:ea typeface="Calibri" panose="020F0502020204030204" pitchFamily="34" charset="0"/>
            </a:endParaRPr>
          </a:p>
          <a:p>
            <a:endParaRPr lang="en-GB" sz="1400" dirty="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F631AD66-317C-E728-799D-2B1D48AD4119}"/>
              </a:ext>
            </a:extLst>
          </p:cNvPr>
          <p:cNvSpPr txBox="1"/>
          <p:nvPr/>
        </p:nvSpPr>
        <p:spPr>
          <a:xfrm>
            <a:off x="3217332" y="5829597"/>
            <a:ext cx="4576232" cy="523220"/>
          </a:xfrm>
          <a:prstGeom prst="rect">
            <a:avLst/>
          </a:prstGeom>
          <a:noFill/>
        </p:spPr>
        <p:txBody>
          <a:bodyPr wrap="square">
            <a:spAutoFit/>
          </a:bodyPr>
          <a:lstStyle/>
          <a:p>
            <a:r>
              <a:rPr lang="en-GB" sz="1400" u="sng" dirty="0">
                <a:solidFill>
                  <a:srgbClr val="0000FF"/>
                </a:solidFill>
                <a:effectLst/>
                <a:latin typeface="Calibri" panose="020F0502020204030204" pitchFamily="34" charset="0"/>
                <a:ea typeface="Calibri" panose="020F0502020204030204" pitchFamily="34" charset="0"/>
                <a:hlinkClick r:id="rId7"/>
              </a:rPr>
              <a:t>https://www.theboltonnews.co.uk/news/19135115.bolton-hoarding-specialist-warns-lockdown/</a:t>
            </a:r>
            <a:endParaRPr lang="en-GB" sz="1400" dirty="0">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6134A8C8-14B2-4FFF-2D6E-A021EFC65005}"/>
              </a:ext>
            </a:extLst>
          </p:cNvPr>
          <p:cNvSpPr txBox="1"/>
          <p:nvPr/>
        </p:nvSpPr>
        <p:spPr>
          <a:xfrm>
            <a:off x="3219453" y="5287212"/>
            <a:ext cx="4576232" cy="523220"/>
          </a:xfrm>
          <a:prstGeom prst="rect">
            <a:avLst/>
          </a:prstGeom>
          <a:noFill/>
        </p:spPr>
        <p:txBody>
          <a:bodyPr wrap="square">
            <a:spAutoFit/>
          </a:bodyPr>
          <a:lstStyle/>
          <a:p>
            <a:r>
              <a:rPr lang="en-GB" sz="1400" u="sng" dirty="0">
                <a:solidFill>
                  <a:srgbClr val="0000FF"/>
                </a:solidFill>
                <a:effectLst/>
                <a:latin typeface="Calibri" panose="020F0502020204030204" pitchFamily="34" charset="0"/>
                <a:ea typeface="Calibri" panose="020F0502020204030204" pitchFamily="34" charset="0"/>
                <a:hlinkClick r:id="rId8"/>
              </a:rPr>
              <a:t>https://www.apdo.co.uk/blog-a-becoming-hoarding-specialist/</a:t>
            </a:r>
            <a:endParaRPr lang="en-GB"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72353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090" y="1801091"/>
            <a:ext cx="8229600" cy="4972242"/>
          </a:xfrm>
        </p:spPr>
        <p:txBody>
          <a:bodyPr/>
          <a:lstStyle/>
          <a:p>
            <a:pPr>
              <a:buFont typeface="Arial" panose="020B0604020202020204" pitchFamily="34" charset="0"/>
              <a:buChar char="•"/>
            </a:pPr>
            <a:r>
              <a:rPr lang="en-US" sz="2000" dirty="0"/>
              <a:t>Hoarding Disorder is a stand-alone medical condition as of August 2018 (WHO)</a:t>
            </a:r>
          </a:p>
          <a:p>
            <a:pPr>
              <a:buFont typeface="Arial" panose="020B0604020202020204" pitchFamily="34" charset="0"/>
              <a:buChar char="•"/>
            </a:pPr>
            <a:r>
              <a:rPr lang="en-US" sz="2000" dirty="0"/>
              <a:t>2-6% of households hoard</a:t>
            </a:r>
          </a:p>
          <a:p>
            <a:pPr>
              <a:buFont typeface="Arial" panose="020B0604020202020204" pitchFamily="34" charset="0"/>
              <a:buChar char="•"/>
            </a:pPr>
            <a:r>
              <a:rPr lang="en-US" sz="2000" dirty="0"/>
              <a:t>Estimated cost to housing for one household hoarding is £45k (Catalyst Housing)</a:t>
            </a:r>
          </a:p>
          <a:p>
            <a:pPr>
              <a:buFont typeface="Arial" panose="020B0604020202020204" pitchFamily="34" charset="0"/>
              <a:buChar char="•"/>
            </a:pPr>
            <a:r>
              <a:rPr lang="en-US" sz="2000" dirty="0"/>
              <a:t>Building Insurance increase in premiums or invalidation of policy</a:t>
            </a:r>
          </a:p>
          <a:p>
            <a:pPr>
              <a:buFont typeface="Arial" charset="0"/>
              <a:buChar char="•"/>
            </a:pPr>
            <a:r>
              <a:rPr lang="en-GB" sz="2000" dirty="0"/>
              <a:t>Only 5% of hoarders come to the attention of professionals' services (2008)</a:t>
            </a:r>
          </a:p>
          <a:p>
            <a:pPr>
              <a:buFont typeface="Arial" charset="0"/>
              <a:buChar char="•"/>
            </a:pPr>
            <a:r>
              <a:rPr lang="en-GB" sz="2000" dirty="0"/>
              <a:t>In Islington it is thought that between 4000 &amp; 11000 people may be experiencing hoarding behaviours – Manchester has double the number of inhabitants than Islington</a:t>
            </a:r>
          </a:p>
          <a:p>
            <a:pPr>
              <a:buFont typeface="Arial" charset="0"/>
              <a:buChar char="•"/>
            </a:pPr>
            <a:r>
              <a:rPr lang="en-GB" sz="2000" dirty="0"/>
              <a:t>272 fires in Islington between 2010-2015 were caused or involved Hoarding – there are no stats on how many in Manchester……yet!</a:t>
            </a:r>
          </a:p>
          <a:p>
            <a:pPr>
              <a:buFont typeface="Arial" charset="0"/>
              <a:buChar char="•"/>
            </a:pPr>
            <a:r>
              <a:rPr lang="en-GB" sz="2000" dirty="0"/>
              <a:t>10 fatalities and 41 hoarding-related injuries were reported in Islington</a:t>
            </a:r>
            <a:endParaRPr lang="en-US" sz="2000" dirty="0"/>
          </a:p>
          <a:p>
            <a:pPr marL="0" indent="0">
              <a:buNone/>
            </a:pPr>
            <a:endParaRPr lang="en-US" sz="1800" dirty="0"/>
          </a:p>
          <a:p>
            <a:pPr marL="0" indent="0">
              <a:buNone/>
            </a:pPr>
            <a:endParaRPr lang="en-GB" sz="1800" dirty="0"/>
          </a:p>
        </p:txBody>
      </p:sp>
      <p:sp>
        <p:nvSpPr>
          <p:cNvPr id="3" name="Title 2"/>
          <p:cNvSpPr>
            <a:spLocks noGrp="1"/>
          </p:cNvSpPr>
          <p:nvPr>
            <p:ph type="title"/>
          </p:nvPr>
        </p:nvSpPr>
        <p:spPr/>
        <p:txBody>
          <a:bodyPr/>
          <a:lstStyle/>
          <a:p>
            <a:r>
              <a:rPr lang="en-GB" dirty="0"/>
              <a:t>Facts &amp; Figures</a:t>
            </a:r>
          </a:p>
        </p:txBody>
      </p:sp>
    </p:spTree>
    <p:extLst>
      <p:ext uri="{BB962C8B-B14F-4D97-AF65-F5344CB8AC3E}">
        <p14:creationId xmlns:p14="http://schemas.microsoft.com/office/powerpoint/2010/main" val="2542095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090" y="1801091"/>
            <a:ext cx="8229600" cy="4495491"/>
          </a:xfrm>
        </p:spPr>
        <p:txBody>
          <a:bodyPr/>
          <a:lstStyle/>
          <a:p>
            <a:r>
              <a:rPr lang="en-GB" sz="1200" dirty="0"/>
              <a:t>Referral from CPN in Mental Health for older gentleman Mr S with clinical depression and ex-alcoholic</a:t>
            </a:r>
          </a:p>
          <a:p>
            <a:r>
              <a:rPr lang="en-GB" sz="1200" dirty="0"/>
              <a:t>Mr S was self funding lived in a private house.  In the past was a successful business man earning a 3 figure salary, married with 2 sons</a:t>
            </a:r>
          </a:p>
          <a:p>
            <a:r>
              <a:rPr lang="en-GB" sz="1200" dirty="0"/>
              <a:t>The stress of work resulted in becoming addicted to alcohol. Lost his home, divorced wife and separated from family and fell deeper into depression.  Yo-yo between being sober then returning to alcohol but when I met him had been sober for 12 years</a:t>
            </a:r>
          </a:p>
          <a:p>
            <a:r>
              <a:rPr lang="en-GB" sz="1200" dirty="0"/>
              <a:t>Had physical health issues as well as mental COPD, possible onsets of dementia</a:t>
            </a:r>
          </a:p>
          <a:p>
            <a:r>
              <a:rPr lang="en-GB" sz="1200" dirty="0"/>
              <a:t>House had lots of unfinished jobs, was very cluttered and unclean</a:t>
            </a:r>
          </a:p>
          <a:p>
            <a:r>
              <a:rPr lang="en-GB" sz="1200" dirty="0"/>
              <a:t>Took about 3 months to do each room and at end of each session I would set him tasks to complete before the next session.  </a:t>
            </a:r>
          </a:p>
          <a:p>
            <a:r>
              <a:rPr lang="en-GB" sz="1200" dirty="0"/>
              <a:t>He loved the opera and classical music but hadn’t been to Bridgewater Hall for a long time after about 6 sessions he told me he had been and wept through it because he hadn’t realised how detached from the world he had become.  He continued to go every week from there on.</a:t>
            </a:r>
          </a:p>
          <a:p>
            <a:r>
              <a:rPr lang="en-GB" sz="1200" dirty="0"/>
              <a:t>His two sons were adults with their own children but due to the condition f his home they hadn’t been to visit and he hadn’t been to visit them in about 5 years.  They lived down South and again around 8 sessions we spoke about visiting them nothing was set in stone but he said he would try. After one particular Bank Holiday we had a session and he was so excited to tell me he had plucked up the courage to drive there and back and had a wonderful weekend with them</a:t>
            </a:r>
          </a:p>
          <a:p>
            <a:r>
              <a:rPr lang="en-GB" sz="1200" dirty="0"/>
              <a:t>When we had completed  the work, we sat down and looked at his income as he was looking to employ a cleaner.  He was 72 and only had a works pension and state pension and due to his health and mental issues I felt he would qualify for Attendance Allowance, so I completed the application form for him and he was awarded £55.00 a week which paid for his new cleaner I found Vee’s </a:t>
            </a:r>
            <a:r>
              <a:rPr lang="en-GB" sz="1200" dirty="0" err="1"/>
              <a:t>Frebreeze</a:t>
            </a:r>
            <a:r>
              <a:rPr lang="en-GB" sz="1200" dirty="0"/>
              <a:t>!!!</a:t>
            </a:r>
          </a:p>
          <a:p>
            <a:pPr marL="0" indent="0">
              <a:buNone/>
            </a:pPr>
            <a:endParaRPr lang="en-GB" sz="1200" dirty="0"/>
          </a:p>
        </p:txBody>
      </p:sp>
      <p:sp>
        <p:nvSpPr>
          <p:cNvPr id="3" name="Title 2"/>
          <p:cNvSpPr>
            <a:spLocks noGrp="1"/>
          </p:cNvSpPr>
          <p:nvPr>
            <p:ph type="title"/>
          </p:nvPr>
        </p:nvSpPr>
        <p:spPr/>
        <p:txBody>
          <a:bodyPr/>
          <a:lstStyle/>
          <a:p>
            <a:r>
              <a:rPr lang="en-GB" dirty="0"/>
              <a:t>THTM Case Study 1</a:t>
            </a:r>
          </a:p>
        </p:txBody>
      </p:sp>
    </p:spTree>
    <p:extLst>
      <p:ext uri="{BB962C8B-B14F-4D97-AF65-F5344CB8AC3E}">
        <p14:creationId xmlns:p14="http://schemas.microsoft.com/office/powerpoint/2010/main" val="4141013456"/>
      </p:ext>
    </p:extLst>
  </p:cSld>
  <p:clrMapOvr>
    <a:masterClrMapping/>
  </p:clrMapOvr>
</p:sld>
</file>

<file path=ppt/theme/theme1.xml><?xml version="1.0" encoding="utf-8"?>
<a:theme xmlns:a="http://schemas.openxmlformats.org/drawingml/2006/main" name="Title Slide Or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slide white">
  <a:themeElements>
    <a:clrScheme name="Custom 1">
      <a:dk1>
        <a:srgbClr val="000000"/>
      </a:dk1>
      <a:lt1>
        <a:sysClr val="window" lastClr="FFFFFF"/>
      </a:lt1>
      <a:dk2>
        <a:srgbClr val="525353"/>
      </a:dk2>
      <a:lt2>
        <a:srgbClr val="FFFFFF"/>
      </a:lt2>
      <a:accent1>
        <a:srgbClr val="4F81BD"/>
      </a:accent1>
      <a:accent2>
        <a:srgbClr val="F7964D"/>
      </a:accent2>
      <a:accent3>
        <a:srgbClr val="9BBB59"/>
      </a:accent3>
      <a:accent4>
        <a:srgbClr val="8064A2"/>
      </a:accent4>
      <a:accent5>
        <a:srgbClr val="4BACC6"/>
      </a:accent5>
      <a:accent6>
        <a:srgbClr val="F79646"/>
      </a:accent6>
      <a:hlink>
        <a:srgbClr val="006CAD"/>
      </a:hlink>
      <a:folHlink>
        <a:srgbClr val="800044"/>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1034</TotalTime>
  <Words>2423</Words>
  <Application>Microsoft Office PowerPoint</Application>
  <PresentationFormat>On-screen Show (4:3)</PresentationFormat>
  <Paragraphs>175</Paragraphs>
  <Slides>15</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15</vt:i4>
      </vt:variant>
    </vt:vector>
  </HeadingPairs>
  <TitlesOfParts>
    <vt:vector size="24" baseType="lpstr">
      <vt:lpstr>Arial</vt:lpstr>
      <vt:lpstr>Calibri</vt:lpstr>
      <vt:lpstr>Corbel</vt:lpstr>
      <vt:lpstr>Segoe UI</vt:lpstr>
      <vt:lpstr>SegoeUI</vt:lpstr>
      <vt:lpstr>Title Slide Orange</vt:lpstr>
      <vt:lpstr>Title slide white</vt:lpstr>
      <vt:lpstr>Custom Design</vt:lpstr>
      <vt:lpstr>1_Custom Design</vt:lpstr>
      <vt:lpstr>Tidy Homes Tidy Minds  Hoarding Scheme</vt:lpstr>
      <vt:lpstr>Southway Housing Trust</vt:lpstr>
      <vt:lpstr>Who is Tidy Homes Tidy Minds?</vt:lpstr>
      <vt:lpstr>What is Tidy Homes Tidy Minds?</vt:lpstr>
      <vt:lpstr>Training Virtual or Face-To-Face</vt:lpstr>
      <vt:lpstr>Background to THTM</vt:lpstr>
      <vt:lpstr>Promotion </vt:lpstr>
      <vt:lpstr>Facts &amp; Figures</vt:lpstr>
      <vt:lpstr>THTM Case Study 1</vt:lpstr>
      <vt:lpstr>THTM Case Study 2</vt:lpstr>
      <vt:lpstr>THTM Case Study 3</vt:lpstr>
      <vt:lpstr>THTM Proposal</vt:lpstr>
      <vt:lpstr>THTM Fees</vt:lpstr>
      <vt:lpstr>Our Values</vt:lpstr>
      <vt:lpstr>Get in Touch </vt:lpstr>
    </vt:vector>
  </TitlesOfParts>
  <Company>modus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pippa jones</dc:creator>
  <cp:lastModifiedBy>Essie McNally</cp:lastModifiedBy>
  <cp:revision>125</cp:revision>
  <cp:lastPrinted>2020-01-30T21:36:28Z</cp:lastPrinted>
  <dcterms:created xsi:type="dcterms:W3CDTF">2016-10-18T12:34:51Z</dcterms:created>
  <dcterms:modified xsi:type="dcterms:W3CDTF">2023-02-01T16:31:51Z</dcterms:modified>
</cp:coreProperties>
</file>